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3" r:id="rId5"/>
  </p:sldMasterIdLst>
  <p:notesMasterIdLst>
    <p:notesMasterId r:id="rId31"/>
  </p:notesMasterIdLst>
  <p:sldIdLst>
    <p:sldId id="256" r:id="rId6"/>
    <p:sldId id="258" r:id="rId7"/>
    <p:sldId id="257" r:id="rId8"/>
    <p:sldId id="513" r:id="rId9"/>
    <p:sldId id="509" r:id="rId10"/>
    <p:sldId id="495" r:id="rId11"/>
    <p:sldId id="511" r:id="rId12"/>
    <p:sldId id="485" r:id="rId13"/>
    <p:sldId id="482" r:id="rId14"/>
    <p:sldId id="271" r:id="rId15"/>
    <p:sldId id="522" r:id="rId16"/>
    <p:sldId id="520" r:id="rId17"/>
    <p:sldId id="521" r:id="rId18"/>
    <p:sldId id="480" r:id="rId19"/>
    <p:sldId id="519" r:id="rId20"/>
    <p:sldId id="508" r:id="rId21"/>
    <p:sldId id="478" r:id="rId22"/>
    <p:sldId id="474" r:id="rId23"/>
    <p:sldId id="523" r:id="rId24"/>
    <p:sldId id="514" r:id="rId25"/>
    <p:sldId id="524" r:id="rId26"/>
    <p:sldId id="515" r:id="rId27"/>
    <p:sldId id="487" r:id="rId28"/>
    <p:sldId id="479" r:id="rId29"/>
    <p:sldId id="525" r:id="rId3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59"/>
    <p:restoredTop sz="94630"/>
  </p:normalViewPr>
  <p:slideViewPr>
    <p:cSldViewPr snapToGrid="0">
      <p:cViewPr>
        <p:scale>
          <a:sx n="112" d="100"/>
          <a:sy n="112" d="100"/>
        </p:scale>
        <p:origin x="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70247-D127-9D49-B1DB-AE127B3836EC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19219-C732-B84F-A202-6B3CFA4FE7C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47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La riduzione di nNOS nel diabete è estesa a tutto il GI</a:t>
            </a:r>
          </a:p>
        </p:txBody>
      </p:sp>
    </p:spTree>
    <p:extLst>
      <p:ext uri="{BB962C8B-B14F-4D97-AF65-F5344CB8AC3E}">
        <p14:creationId xmlns:p14="http://schemas.microsoft.com/office/powerpoint/2010/main" val="209268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Contenuto con didascalia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223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Immagine con didascalia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59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Titolo e testo vertica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3330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1_Titolo e testo vertical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5824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Diapositiva titol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6789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Titolo e contenut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360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Intestazione sezion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589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Due contenuti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674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Confronto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1813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Solo titolo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436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Vuota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008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46960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library.wiley.com/doi/10.1111/apt.12855/full" TargetMode="Externa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tiff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9.png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emf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hyperlink" Target="http://onlinelibrary.wiley.com/doi/10.1111/apt.12855/full" TargetMode="External"/><Relationship Id="rId7" Type="http://schemas.openxmlformats.org/officeDocument/2006/relationships/image" Target="../media/image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11" Type="http://schemas.openxmlformats.org/officeDocument/2006/relationships/image" Target="../media/image4.emf"/><Relationship Id="rId5" Type="http://schemas.openxmlformats.org/officeDocument/2006/relationships/image" Target="../media/image7.png"/><Relationship Id="rId10" Type="http://schemas.openxmlformats.org/officeDocument/2006/relationships/image" Target="../media/image12.emf"/><Relationship Id="rId4" Type="http://schemas.openxmlformats.org/officeDocument/2006/relationships/image" Target="../media/image6.png"/><Relationship Id="rId9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em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D69B2-A1D1-0E70-1131-4CE22AB9C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D3BDDECB-4BDA-51EC-5A23-3C0327EBA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9" name="Text Box 4">
            <a:extLst>
              <a:ext uri="{FF2B5EF4-FFF2-40B4-BE49-F238E27FC236}">
                <a16:creationId xmlns:a16="http://schemas.microsoft.com/office/drawing/2014/main" id="{5A8E6A27-FD3C-DC33-641A-E9DAEBE83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387" y="6344493"/>
            <a:ext cx="1760605" cy="2960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9620" rIns="81639" bIns="4082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</a:tabLst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Rome IV Criteria 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3EE336A-62F0-6821-262C-4743A2698EC7}"/>
              </a:ext>
            </a:extLst>
          </p:cNvPr>
          <p:cNvSpPr txBox="1"/>
          <p:nvPr/>
        </p:nvSpPr>
        <p:spPr>
          <a:xfrm>
            <a:off x="6522214" y="6490323"/>
            <a:ext cx="49700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Van de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Bruaene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C, et al.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Clin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Gastroenterol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Hepatol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. 2025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Jun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14:S1542-3565(25)00491-4. </a:t>
            </a:r>
            <a:endParaRPr kumimoji="0" lang="it-IT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3E8C878-5621-A63D-D4A1-D4EE9B8E0C83}"/>
              </a:ext>
            </a:extLst>
          </p:cNvPr>
          <p:cNvSpPr txBox="1"/>
          <p:nvPr/>
        </p:nvSpPr>
        <p:spPr>
          <a:xfrm>
            <a:off x="614964" y="210048"/>
            <a:ext cx="455605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>
                <a:sym typeface="Arial"/>
              </a:rPr>
              <a:t>Phenotype‑driven</a:t>
            </a:r>
            <a:r>
              <a:rPr lang="it-IT" dirty="0">
                <a:sym typeface="Arial"/>
              </a:rPr>
              <a:t> therapy</a:t>
            </a:r>
            <a:endParaRPr lang="en-US" dirty="0">
              <a:sym typeface="Arial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560AB35F-BB1E-AF7B-FE33-1B2D798A84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2243" t="4146" r="41652" b="47491"/>
          <a:stretch/>
        </p:blipFill>
        <p:spPr bwMode="auto">
          <a:xfrm>
            <a:off x="1294487" y="1672683"/>
            <a:ext cx="2602495" cy="175631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DD55A137-9DE7-832B-2E9E-1CFE347A30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8160" t="4039" b="46244"/>
          <a:stretch/>
        </p:blipFill>
        <p:spPr bwMode="auto">
          <a:xfrm>
            <a:off x="1207991" y="4651735"/>
            <a:ext cx="2659977" cy="1592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392F05D-32AA-294C-3391-D435AE9A0175}"/>
              </a:ext>
            </a:extLst>
          </p:cNvPr>
          <p:cNvSpPr txBox="1"/>
          <p:nvPr/>
        </p:nvSpPr>
        <p:spPr>
          <a:xfrm>
            <a:off x="2261233" y="1164819"/>
            <a:ext cx="71002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PDS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ECE5885-DC22-C12B-2419-2494F29F5862}"/>
              </a:ext>
            </a:extLst>
          </p:cNvPr>
          <p:cNvSpPr txBox="1"/>
          <p:nvPr/>
        </p:nvSpPr>
        <p:spPr>
          <a:xfrm>
            <a:off x="2182965" y="4096407"/>
            <a:ext cx="71002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EPS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D83EE12A-A471-3AF3-9225-6414608F01D7}"/>
              </a:ext>
            </a:extLst>
          </p:cNvPr>
          <p:cNvSpPr txBox="1"/>
          <p:nvPr/>
        </p:nvSpPr>
        <p:spPr>
          <a:xfrm>
            <a:off x="5278011" y="2141786"/>
            <a:ext cx="6224877" cy="81810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eal-related (fullness/early satiation): </a:t>
            </a:r>
          </a:p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consider for motility-targeted and/or fundic-relaxing options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8364E14-63BE-1D8E-58FD-4A1556910054}"/>
              </a:ext>
            </a:extLst>
          </p:cNvPr>
          <p:cNvSpPr txBox="1"/>
          <p:nvPr/>
        </p:nvSpPr>
        <p:spPr>
          <a:xfrm>
            <a:off x="5211595" y="4884393"/>
            <a:ext cx="6224877" cy="92333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E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pigastric (pain/burning):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  <a:sym typeface="Arial"/>
              </a:rPr>
              <a:t>consider acid suppression and  neuromodulators for visceral pain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" name="Freccia destra 22">
            <a:extLst>
              <a:ext uri="{FF2B5EF4-FFF2-40B4-BE49-F238E27FC236}">
                <a16:creationId xmlns:a16="http://schemas.microsoft.com/office/drawing/2014/main" id="{BCE39F99-7D78-2002-20F2-50D071E58073}"/>
              </a:ext>
            </a:extLst>
          </p:cNvPr>
          <p:cNvSpPr/>
          <p:nvPr/>
        </p:nvSpPr>
        <p:spPr>
          <a:xfrm>
            <a:off x="4089679" y="2381459"/>
            <a:ext cx="914400" cy="301451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Freccia destra 23">
            <a:extLst>
              <a:ext uri="{FF2B5EF4-FFF2-40B4-BE49-F238E27FC236}">
                <a16:creationId xmlns:a16="http://schemas.microsoft.com/office/drawing/2014/main" id="{9C39B633-C16F-3005-6AC7-127AD4CE28AB}"/>
              </a:ext>
            </a:extLst>
          </p:cNvPr>
          <p:cNvSpPr/>
          <p:nvPr/>
        </p:nvSpPr>
        <p:spPr>
          <a:xfrm>
            <a:off x="4089679" y="5195332"/>
            <a:ext cx="914400" cy="301451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980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74D7C-D658-1B98-C2E9-3EE8F499B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4C3D361B-5AEC-216F-6076-22E108C03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17" y="690280"/>
            <a:ext cx="6574519" cy="539258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76A59FE-57BB-3329-E4A3-D7D23760F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5CA6239-F0B9-59BA-9AE7-AFD87F077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44" y="997303"/>
            <a:ext cx="5216789" cy="281318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94C026B-18F7-36C1-348C-00B2D2DD6234}"/>
              </a:ext>
            </a:extLst>
          </p:cNvPr>
          <p:cNvSpPr txBox="1"/>
          <p:nvPr/>
        </p:nvSpPr>
        <p:spPr>
          <a:xfrm>
            <a:off x="176344" y="6389885"/>
            <a:ext cx="119980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Sarnelli G 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Svarrino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 E. et al. 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guidelines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for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diagnosis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treatment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functional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dyspepsia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- joint consensus from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societies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gastroenterology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endoscopy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,.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Dig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Liver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. 2025 Sep;57(9):1730-1747. 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BB5B1391-A60B-CC3A-DF4D-84E341D62B17}"/>
              </a:ext>
            </a:extLst>
          </p:cNvPr>
          <p:cNvSpPr/>
          <p:nvPr/>
        </p:nvSpPr>
        <p:spPr>
          <a:xfrm>
            <a:off x="8389620" y="3760470"/>
            <a:ext cx="1474470" cy="377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8E70B82-D432-AABE-C9A1-FB709CBAACF0}"/>
              </a:ext>
            </a:extLst>
          </p:cNvPr>
          <p:cNvSpPr txBox="1"/>
          <p:nvPr/>
        </p:nvSpPr>
        <p:spPr>
          <a:xfrm>
            <a:off x="365682" y="105505"/>
            <a:ext cx="4502964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/>
              <a:t>FD </a:t>
            </a:r>
            <a:r>
              <a:rPr lang="it-IT" dirty="0" err="1"/>
              <a:t>guidelines</a:t>
            </a:r>
            <a:r>
              <a:rPr lang="it-IT" dirty="0"/>
              <a:t>: second line</a:t>
            </a:r>
          </a:p>
        </p:txBody>
      </p:sp>
    </p:spTree>
    <p:extLst>
      <p:ext uri="{BB962C8B-B14F-4D97-AF65-F5344CB8AC3E}">
        <p14:creationId xmlns:p14="http://schemas.microsoft.com/office/powerpoint/2010/main" val="2054973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DA04295-E3A7-B785-5834-1D03C57149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53" t="2076" r="4332" b="55827"/>
          <a:stretch>
            <a:fillRect/>
          </a:stretch>
        </p:blipFill>
        <p:spPr>
          <a:xfrm>
            <a:off x="6924723" y="1448539"/>
            <a:ext cx="4080432" cy="1980461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97477A0-444B-68E1-7111-0DE464078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52" t="45746" r="2693" b="2540"/>
          <a:stretch>
            <a:fillRect/>
          </a:stretch>
        </p:blipFill>
        <p:spPr>
          <a:xfrm>
            <a:off x="6924723" y="3977640"/>
            <a:ext cx="4093719" cy="2390799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DAA3912-8D2C-0C69-A009-BBF1D5256354}"/>
              </a:ext>
            </a:extLst>
          </p:cNvPr>
          <p:cNvSpPr txBox="1"/>
          <p:nvPr/>
        </p:nvSpPr>
        <p:spPr>
          <a:xfrm>
            <a:off x="468552" y="156895"/>
            <a:ext cx="805765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Physioloy</a:t>
            </a:r>
            <a:r>
              <a:rPr lang="it-IT" dirty="0"/>
              <a:t> of </a:t>
            </a:r>
            <a:r>
              <a:rPr lang="it-IT" dirty="0" err="1"/>
              <a:t>peristalsis</a:t>
            </a:r>
            <a:r>
              <a:rPr lang="it-IT" dirty="0"/>
              <a:t> and </a:t>
            </a:r>
            <a:r>
              <a:rPr lang="it-IT" dirty="0" err="1"/>
              <a:t>types</a:t>
            </a:r>
            <a:r>
              <a:rPr lang="it-IT" dirty="0"/>
              <a:t> of </a:t>
            </a:r>
            <a:r>
              <a:rPr lang="it-IT" dirty="0" err="1"/>
              <a:t>prokinetics</a:t>
            </a:r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0451091-125C-3717-5968-F039FA789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5295DEC-AB53-6194-4C72-60BE6DB762C0}"/>
              </a:ext>
            </a:extLst>
          </p:cNvPr>
          <p:cNvSpPr txBox="1"/>
          <p:nvPr/>
        </p:nvSpPr>
        <p:spPr>
          <a:xfrm>
            <a:off x="7780043" y="6541441"/>
            <a:ext cx="60997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Serhat</a:t>
            </a:r>
            <a:r>
              <a:rPr lang="it-IT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Bor</a:t>
            </a:r>
            <a:r>
              <a:rPr lang="it-IT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al.  </a:t>
            </a:r>
            <a:r>
              <a:rPr lang="it-IT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Neurogastroenterology</a:t>
            </a:r>
            <a:r>
              <a:rPr lang="it-IT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it-IT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Motility</a:t>
            </a:r>
            <a:r>
              <a:rPr lang="it-IT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2024;36:e14774.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93FB8A0-82D3-20F7-5157-EF4E452FF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623" y="2233054"/>
            <a:ext cx="4693655" cy="2391892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15622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>
            <a:extLst>
              <a:ext uri="{FF2B5EF4-FFF2-40B4-BE49-F238E27FC236}">
                <a16:creationId xmlns:a16="http://schemas.microsoft.com/office/drawing/2014/main" id="{A8B9BCEC-F5FA-64C7-E22B-C1A3C3216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23" y="34203"/>
            <a:ext cx="659731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Overall </a:t>
            </a:r>
            <a:r>
              <a:rPr lang="it-IT" dirty="0" err="1"/>
              <a:t>effect</a:t>
            </a:r>
            <a:r>
              <a:rPr lang="it-IT" dirty="0"/>
              <a:t> of </a:t>
            </a:r>
            <a:r>
              <a:rPr lang="it-IT" dirty="0" err="1"/>
              <a:t>traditional</a:t>
            </a:r>
            <a:r>
              <a:rPr lang="it-IT" dirty="0"/>
              <a:t> </a:t>
            </a:r>
            <a:r>
              <a:rPr lang="it-IT" dirty="0" err="1"/>
              <a:t>prokinetics</a:t>
            </a:r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448CA93-5A05-9E81-CCC4-99ECF069673B}"/>
              </a:ext>
            </a:extLst>
          </p:cNvPr>
          <p:cNvSpPr/>
          <p:nvPr/>
        </p:nvSpPr>
        <p:spPr>
          <a:xfrm>
            <a:off x="620881" y="6269250"/>
            <a:ext cx="56216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</a:pP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Moayyedi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P. et al.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Cochrane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Database of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Systematic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Reviews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(2006). </a:t>
            </a:r>
          </a:p>
          <a:p>
            <a:pPr>
              <a:buClr>
                <a:srgbClr val="000000"/>
              </a:buClr>
            </a:pP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Camilleri &amp;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Stanghellini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Gastroenterology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it-IT" sz="10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Hepatol</a:t>
            </a:r>
            <a:r>
              <a:rPr lang="it-IT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(2013)</a:t>
            </a:r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A4598184-730E-3759-91E6-966AFA6E8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204957"/>
              </p:ext>
            </p:extLst>
          </p:nvPr>
        </p:nvGraphicFramePr>
        <p:xfrm>
          <a:off x="1475069" y="901875"/>
          <a:ext cx="2664296" cy="741680"/>
        </p:xfrm>
        <a:graphic>
          <a:graphicData uri="http://schemas.openxmlformats.org/drawingml/2006/table">
            <a:tbl>
              <a:tblPr firstRow="1" bandRow="1"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r>
                        <a:rPr lang="it-IT" dirty="0">
                          <a:solidFill>
                            <a:schemeClr val="bg2"/>
                          </a:solidFill>
                        </a:rPr>
                        <a:t>RR </a:t>
                      </a:r>
                      <a:r>
                        <a:rPr lang="it-IT" dirty="0" err="1">
                          <a:solidFill>
                            <a:schemeClr val="bg2"/>
                          </a:solidFill>
                        </a:rPr>
                        <a:t>reduction</a:t>
                      </a:r>
                      <a:endParaRPr lang="it-IT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r>
                        <a:rPr lang="it-IT" dirty="0">
                          <a:solidFill>
                            <a:schemeClr val="bg2"/>
                          </a:solidFill>
                        </a:rPr>
                        <a:t>NNT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r>
                        <a:rPr lang="it-IT" dirty="0">
                          <a:solidFill>
                            <a:schemeClr val="bg2"/>
                          </a:solidFill>
                        </a:rPr>
                        <a:t>33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ptos" panose="02110004020202020204"/>
                          <a:sym typeface="Arial"/>
                        </a:defRPr>
                      </a:lvl9pPr>
                    </a:lstStyle>
                    <a:p>
                      <a:r>
                        <a:rPr lang="it-IT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Immagine 8">
            <a:extLst>
              <a:ext uri="{FF2B5EF4-FFF2-40B4-BE49-F238E27FC236}">
                <a16:creationId xmlns:a16="http://schemas.microsoft.com/office/drawing/2014/main" id="{9E5E6578-B22B-4DDB-EC31-F44F07D69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82" y="1976071"/>
            <a:ext cx="5960649" cy="39800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99EA6B-8BEA-7C5A-396F-F449648DB4D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white">
          <a:xfrm>
            <a:off x="7166931" y="989250"/>
            <a:ext cx="3550000" cy="5280000"/>
          </a:xfrm>
          <a:prstGeom prst="rect">
            <a:avLst/>
          </a:prstGeom>
          <a:ln>
            <a:headEnd type="none"/>
            <a:tailEnd type="none"/>
          </a:ln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0B3DA6E-161B-9CB9-983F-04215C1DFEDE}"/>
              </a:ext>
            </a:extLst>
          </p:cNvPr>
          <p:cNvSpPr txBox="1"/>
          <p:nvPr/>
        </p:nvSpPr>
        <p:spPr>
          <a:xfrm>
            <a:off x="10965373" y="153379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Cisapride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Parentesi quadra chiusa 11">
            <a:extLst>
              <a:ext uri="{FF2B5EF4-FFF2-40B4-BE49-F238E27FC236}">
                <a16:creationId xmlns:a16="http://schemas.microsoft.com/office/drawing/2014/main" id="{60C1B65C-1586-8292-EF2D-963B8EC55AD4}"/>
              </a:ext>
            </a:extLst>
          </p:cNvPr>
          <p:cNvSpPr/>
          <p:nvPr/>
        </p:nvSpPr>
        <p:spPr>
          <a:xfrm>
            <a:off x="10630121" y="1220745"/>
            <a:ext cx="173620" cy="995423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BE5BB93-6240-43EF-5D3D-6F300E2B5982}"/>
              </a:ext>
            </a:extLst>
          </p:cNvPr>
          <p:cNvSpPr txBox="1"/>
          <p:nvPr/>
        </p:nvSpPr>
        <p:spPr>
          <a:xfrm>
            <a:off x="7695937" y="6436429"/>
            <a:ext cx="19352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Pittayanon</a:t>
            </a: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al., AJG 2019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2517D47B-FE31-51C5-E06C-45CCE583F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1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2D6AA-E353-8992-DE7F-D9EEDF55F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>
            <a:extLst>
              <a:ext uri="{FF2B5EF4-FFF2-40B4-BE49-F238E27FC236}">
                <a16:creationId xmlns:a16="http://schemas.microsoft.com/office/drawing/2014/main" id="{9523340A-2347-A218-90DE-EFA29CBF7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2617D04-DF05-B0B8-2813-86E5DDD97A32}"/>
              </a:ext>
            </a:extLst>
          </p:cNvPr>
          <p:cNvSpPr txBox="1"/>
          <p:nvPr/>
        </p:nvSpPr>
        <p:spPr>
          <a:xfrm>
            <a:off x="256692" y="81621"/>
            <a:ext cx="469211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Prokinetics</a:t>
            </a:r>
            <a:r>
              <a:rPr lang="it-IT" dirty="0"/>
              <a:t>- 5-HT4 </a:t>
            </a:r>
            <a:r>
              <a:rPr lang="it-IT" dirty="0" err="1"/>
              <a:t>agonists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D55CADC-A807-830E-E2CB-D356C34EC586}"/>
              </a:ext>
            </a:extLst>
          </p:cNvPr>
          <p:cNvSpPr txBox="1"/>
          <p:nvPr/>
        </p:nvSpPr>
        <p:spPr>
          <a:xfrm>
            <a:off x="764001" y="137354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>
              <a:solidFill>
                <a:schemeClr val="bg2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400" dirty="0" err="1">
                <a:solidFill>
                  <a:schemeClr val="bg2"/>
                </a:solidFill>
              </a:rPr>
              <a:t>Prucalopride</a:t>
            </a:r>
            <a:endParaRPr lang="it-IT" sz="2400" dirty="0">
              <a:solidFill>
                <a:schemeClr val="bg2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it-IT" sz="2400" dirty="0">
              <a:solidFill>
                <a:schemeClr val="bg2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9D39B9DE-862E-3F8A-BF17-769A81D97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r="7748" b="26988"/>
          <a:stretch/>
        </p:blipFill>
        <p:spPr bwMode="auto">
          <a:xfrm>
            <a:off x="484314" y="3028744"/>
            <a:ext cx="2944660" cy="162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C3C0E58-5696-8F82-A2C7-F10CB92D8234}"/>
              </a:ext>
            </a:extLst>
          </p:cNvPr>
          <p:cNvSpPr txBox="1"/>
          <p:nvPr/>
        </p:nvSpPr>
        <p:spPr>
          <a:xfrm>
            <a:off x="431925" y="6545837"/>
            <a:ext cx="17281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/>
              <a:t>Kessing</a:t>
            </a:r>
            <a:r>
              <a:rPr lang="it-IT" dirty="0"/>
              <a:t>, N&amp;M, 2014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7DBDF90-C7F8-8B4A-3F7D-2229AC54B1B3}"/>
              </a:ext>
            </a:extLst>
          </p:cNvPr>
          <p:cNvSpPr txBox="1"/>
          <p:nvPr/>
        </p:nvSpPr>
        <p:spPr>
          <a:xfrm>
            <a:off x="700338" y="696849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>
              <a:solidFill>
                <a:schemeClr val="bg2"/>
              </a:solidFill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2400" dirty="0" err="1">
                <a:solidFill>
                  <a:schemeClr val="bg2"/>
                </a:solidFill>
              </a:rPr>
              <a:t>Cisapride</a:t>
            </a:r>
            <a:r>
              <a:rPr lang="it-IT" sz="2400" dirty="0">
                <a:solidFill>
                  <a:schemeClr val="bg2"/>
                </a:solidFill>
              </a:rPr>
              <a:t> and </a:t>
            </a:r>
            <a:r>
              <a:rPr lang="it-IT" sz="2400" dirty="0" err="1">
                <a:solidFill>
                  <a:schemeClr val="bg2"/>
                </a:solidFill>
              </a:rPr>
              <a:t>Tegaserod</a:t>
            </a:r>
            <a:r>
              <a:rPr lang="it-IT" sz="2400" dirty="0">
                <a:solidFill>
                  <a:schemeClr val="bg2"/>
                </a:solidFill>
              </a:rPr>
              <a:t> </a:t>
            </a:r>
            <a:r>
              <a:rPr lang="it-IT" sz="240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it-IT" sz="2400" dirty="0">
                <a:solidFill>
                  <a:schemeClr val="bg2"/>
                </a:solidFill>
              </a:rPr>
              <a:t> </a:t>
            </a:r>
            <a:r>
              <a:rPr lang="it-IT" sz="2400" dirty="0" err="1">
                <a:solidFill>
                  <a:schemeClr val="bg2"/>
                </a:solidFill>
              </a:rPr>
              <a:t>Removed</a:t>
            </a:r>
            <a:r>
              <a:rPr lang="it-IT" sz="2400" dirty="0">
                <a:solidFill>
                  <a:schemeClr val="bg2"/>
                </a:solidFill>
              </a:rPr>
              <a:t> from the market</a:t>
            </a:r>
          </a:p>
        </p:txBody>
      </p:sp>
      <p:pic>
        <p:nvPicPr>
          <p:cNvPr id="18" name="Picture Placeholder 1" descr="Figure 5.">
            <a:extLst>
              <a:ext uri="{FF2B5EF4-FFF2-40B4-BE49-F238E27FC236}">
                <a16:creationId xmlns:a16="http://schemas.microsoft.com/office/drawing/2014/main" id="{66B9C009-2565-79C1-BB8D-5B4844E3C1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3700"/>
          <a:stretch/>
        </p:blipFill>
        <p:spPr>
          <a:xfrm>
            <a:off x="3601256" y="5165321"/>
            <a:ext cx="1872209" cy="1316706"/>
          </a:xfrm>
          <a:prstGeom prst="rect">
            <a:avLst/>
          </a:prstGeom>
        </p:spPr>
      </p:pic>
      <p:pic>
        <p:nvPicPr>
          <p:cNvPr id="19" name="Picture Placeholder 1" descr="Figure 5.">
            <a:extLst>
              <a:ext uri="{FF2B5EF4-FFF2-40B4-BE49-F238E27FC236}">
                <a16:creationId xmlns:a16="http://schemas.microsoft.com/office/drawing/2014/main" id="{10C53D43-7E65-9E83-DFDC-EC9EB13BBF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5120"/>
          <a:stretch/>
        </p:blipFill>
        <p:spPr>
          <a:xfrm>
            <a:off x="5745427" y="5164799"/>
            <a:ext cx="1999218" cy="1362916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0BE0944-8633-5D66-7128-67D0D645AFCC}"/>
              </a:ext>
            </a:extLst>
          </p:cNvPr>
          <p:cNvSpPr txBox="1"/>
          <p:nvPr/>
        </p:nvSpPr>
        <p:spPr>
          <a:xfrm>
            <a:off x="1956644" y="654533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Carbone F, et al . Am J Gastroenterol 2019;114:1265–74.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B6C3A7E2-C462-5787-2FF2-EBF7D4490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289" y="2270152"/>
            <a:ext cx="3457488" cy="2180703"/>
          </a:xfrm>
          <a:prstGeom prst="rect">
            <a:avLst/>
          </a:prstGeom>
        </p:spPr>
      </p:pic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7B094E5-499E-3370-75BE-D37BB236CDC8}"/>
              </a:ext>
            </a:extLst>
          </p:cNvPr>
          <p:cNvSpPr txBox="1"/>
          <p:nvPr/>
        </p:nvSpPr>
        <p:spPr>
          <a:xfrm>
            <a:off x="9079398" y="2320471"/>
            <a:ext cx="1815753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chemeClr val="bg2"/>
                </a:solidFill>
                <a:ea typeface="Times New Roman" panose="02020603050405020304" pitchFamily="18" charset="0"/>
              </a:rPr>
              <a:t>Other 5-HT4 agonists</a:t>
            </a:r>
          </a:p>
          <a:p>
            <a:r>
              <a:rPr lang="en-US" sz="1400" dirty="0" err="1">
                <a:solidFill>
                  <a:schemeClr val="bg2"/>
                </a:solidFill>
                <a:ea typeface="Times New Roman" panose="02020603050405020304" pitchFamily="18" charset="0"/>
              </a:rPr>
              <a:t>velusetrag</a:t>
            </a:r>
            <a:r>
              <a:rPr lang="en-US" sz="1400" dirty="0">
                <a:solidFill>
                  <a:schemeClr val="bg2"/>
                </a:solidFill>
                <a:ea typeface="Times New Roman" panose="02020603050405020304" pitchFamily="18" charset="0"/>
              </a:rPr>
              <a:t> </a:t>
            </a:r>
          </a:p>
          <a:p>
            <a:r>
              <a:rPr lang="en-US" sz="1400" dirty="0" err="1">
                <a:solidFill>
                  <a:schemeClr val="bg2"/>
                </a:solidFill>
                <a:ea typeface="Times New Roman" panose="02020603050405020304" pitchFamily="18" charset="0"/>
              </a:rPr>
              <a:t>mosapride</a:t>
            </a:r>
            <a:r>
              <a:rPr lang="en-US" sz="1400" dirty="0">
                <a:solidFill>
                  <a:schemeClr val="bg2"/>
                </a:solidFill>
                <a:ea typeface="Times New Roman" panose="02020603050405020304" pitchFamily="18" charset="0"/>
              </a:rPr>
              <a:t> </a:t>
            </a:r>
          </a:p>
          <a:p>
            <a:r>
              <a:rPr lang="en-US" sz="1400" dirty="0" err="1">
                <a:solidFill>
                  <a:schemeClr val="bg2"/>
                </a:solidFill>
                <a:ea typeface="Times New Roman" panose="02020603050405020304" pitchFamily="18" charset="0"/>
              </a:rPr>
              <a:t>naronapride</a:t>
            </a:r>
            <a:r>
              <a:rPr lang="en-US" sz="1400" dirty="0">
                <a:solidFill>
                  <a:schemeClr val="bg2"/>
                </a:solidFill>
                <a:ea typeface="Times New Roman" panose="02020603050405020304" pitchFamily="18" charset="0"/>
              </a:rPr>
              <a:t> </a:t>
            </a:r>
          </a:p>
          <a:p>
            <a:r>
              <a:rPr lang="en-US" sz="1400" dirty="0" err="1">
                <a:solidFill>
                  <a:schemeClr val="bg2"/>
                </a:solidFill>
                <a:ea typeface="Times New Roman" panose="02020603050405020304" pitchFamily="18" charset="0"/>
              </a:rPr>
              <a:t>felcisetrag</a:t>
            </a:r>
            <a:r>
              <a:rPr lang="it-IT" sz="1400" dirty="0">
                <a:solidFill>
                  <a:schemeClr val="bg2"/>
                </a:solidFill>
              </a:rPr>
              <a:t> </a:t>
            </a:r>
            <a:endParaRPr lang="en-US" sz="1400" dirty="0">
              <a:solidFill>
                <a:schemeClr val="bg2"/>
              </a:solidFill>
            </a:endParaRPr>
          </a:p>
        </p:txBody>
      </p: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8BFEC2C0-FC1F-CAE9-B5E5-0B47610DBFFD}"/>
              </a:ext>
            </a:extLst>
          </p:cNvPr>
          <p:cNvGrpSpPr/>
          <p:nvPr/>
        </p:nvGrpSpPr>
        <p:grpSpPr>
          <a:xfrm>
            <a:off x="8590745" y="3360504"/>
            <a:ext cx="3267832" cy="1920716"/>
            <a:chOff x="8590745" y="3360504"/>
            <a:chExt cx="3267832" cy="1920716"/>
          </a:xfrm>
        </p:grpSpPr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D3E0609A-FAA2-EEB0-A9DB-9E775D3770A3}"/>
                </a:ext>
              </a:extLst>
            </p:cNvPr>
            <p:cNvSpPr txBox="1"/>
            <p:nvPr/>
          </p:nvSpPr>
          <p:spPr>
            <a:xfrm>
              <a:off x="8590745" y="4327113"/>
              <a:ext cx="3267832" cy="954107"/>
            </a:xfrm>
            <a:prstGeom prst="rect">
              <a:avLst/>
            </a:prstGeom>
            <a:noFill/>
            <a:ln>
              <a:solidFill>
                <a:srgbClr val="C2463E"/>
              </a:solidFill>
            </a:ln>
          </p:spPr>
          <p:txBody>
            <a:bodyPr wrap="square">
              <a:spAutoFit/>
            </a:bodyPr>
            <a:lstStyle/>
            <a:p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Naronapride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is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 a late-stage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potential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 best-in-class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oral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,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locally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acting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 pan-GI, dual-action 5-HT4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agonist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/D2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antagonist</a:t>
              </a:r>
              <a:r>
                <a:rPr lang="it-IT" sz="1400" b="0" i="0" u="none" strike="noStrike" dirty="0">
                  <a:solidFill>
                    <a:schemeClr val="bg2"/>
                  </a:solidFill>
                  <a:effectLst/>
                </a:rPr>
                <a:t> </a:t>
              </a:r>
              <a:r>
                <a:rPr lang="it-IT" sz="1400" b="0" i="0" u="none" strike="noStrike" dirty="0" err="1">
                  <a:solidFill>
                    <a:schemeClr val="bg2"/>
                  </a:solidFill>
                  <a:effectLst/>
                </a:rPr>
                <a:t>prokinetic</a:t>
              </a:r>
              <a:endParaRPr lang="en-US" sz="1400" dirty="0">
                <a:solidFill>
                  <a:schemeClr val="bg2"/>
                </a:solidFill>
              </a:endParaRPr>
            </a:p>
          </p:txBody>
        </p:sp>
        <p:cxnSp>
          <p:nvCxnSpPr>
            <p:cNvPr id="33" name="Connettore 4 32">
              <a:extLst>
                <a:ext uri="{FF2B5EF4-FFF2-40B4-BE49-F238E27FC236}">
                  <a16:creationId xmlns:a16="http://schemas.microsoft.com/office/drawing/2014/main" id="{1A05C38B-8D9D-01B2-EB06-72EB623BFD1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140266" y="3444901"/>
              <a:ext cx="966607" cy="797813"/>
            </a:xfrm>
            <a:prstGeom prst="bentConnector3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498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82058AD3-FC0A-9184-C924-A00CC18DADAC}"/>
              </a:ext>
            </a:extLst>
          </p:cNvPr>
          <p:cNvSpPr txBox="1"/>
          <p:nvPr/>
        </p:nvSpPr>
        <p:spPr>
          <a:xfrm>
            <a:off x="140970" y="127123"/>
            <a:ext cx="577068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/>
              <a:t>   GI </a:t>
            </a:r>
            <a:r>
              <a:rPr lang="it-IT" dirty="0" err="1"/>
              <a:t>hormones</a:t>
            </a:r>
            <a:r>
              <a:rPr lang="it-IT" dirty="0"/>
              <a:t> </a:t>
            </a:r>
            <a:r>
              <a:rPr lang="it-IT" dirty="0" err="1"/>
              <a:t>analogues</a:t>
            </a:r>
            <a:r>
              <a:rPr lang="it-IT" dirty="0"/>
              <a:t>/</a:t>
            </a:r>
            <a:r>
              <a:rPr lang="it-IT" dirty="0" err="1"/>
              <a:t>agonist</a:t>
            </a: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4C67A27-E465-E5EE-342C-4818D591FE5E}"/>
              </a:ext>
            </a:extLst>
          </p:cNvPr>
          <p:cNvSpPr txBox="1"/>
          <p:nvPr/>
        </p:nvSpPr>
        <p:spPr>
          <a:xfrm>
            <a:off x="5832503" y="6460789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Thielemans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L, et al.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J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Pharmacol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Exp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Ther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2005;313:1397–405.</a:t>
            </a:r>
          </a:p>
          <a:p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Gorelik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E, et al.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Antimicrob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Agents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Chemother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2018;62:e00438–18.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18D0DE4-3C02-72AA-858A-1741C677FC0E}"/>
              </a:ext>
            </a:extLst>
          </p:cNvPr>
          <p:cNvSpPr txBox="1"/>
          <p:nvPr/>
        </p:nvSpPr>
        <p:spPr>
          <a:xfrm>
            <a:off x="648516" y="1222007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dirty="0"/>
              <a:t>A macrolide </a:t>
            </a:r>
            <a:r>
              <a:rPr lang="it-IT" sz="1200" dirty="0" err="1"/>
              <a:t>antibiotic</a:t>
            </a:r>
            <a:r>
              <a:rPr lang="it-IT" sz="1200" dirty="0"/>
              <a:t>, </a:t>
            </a:r>
            <a:r>
              <a:rPr lang="it-IT" sz="1200" dirty="0" err="1"/>
              <a:t>accelerates</a:t>
            </a:r>
            <a:r>
              <a:rPr lang="it-IT" sz="1200" dirty="0"/>
              <a:t> </a:t>
            </a:r>
            <a:r>
              <a:rPr lang="it-IT" sz="1200" dirty="0" err="1"/>
              <a:t>gastric</a:t>
            </a:r>
            <a:r>
              <a:rPr lang="it-IT" sz="1200" dirty="0"/>
              <a:t> </a:t>
            </a:r>
            <a:r>
              <a:rPr lang="it-IT" sz="1200" dirty="0" err="1"/>
              <a:t>emptying</a:t>
            </a:r>
            <a:r>
              <a:rPr lang="it-IT" sz="1200" dirty="0"/>
              <a:t> by </a:t>
            </a:r>
            <a:r>
              <a:rPr lang="it-IT" sz="1200" dirty="0" err="1"/>
              <a:t>binding</a:t>
            </a:r>
            <a:r>
              <a:rPr lang="it-IT" sz="1200" dirty="0"/>
              <a:t> to </a:t>
            </a:r>
            <a:r>
              <a:rPr lang="it-IT" sz="1200" dirty="0" err="1"/>
              <a:t>motilin</a:t>
            </a:r>
            <a:r>
              <a:rPr lang="it-IT" sz="1200" dirty="0"/>
              <a:t> receptors, </a:t>
            </a:r>
            <a:r>
              <a:rPr lang="it-IT" sz="1200" dirty="0" err="1"/>
              <a:t>thereby</a:t>
            </a:r>
            <a:r>
              <a:rPr lang="it-IT" sz="1200" dirty="0"/>
              <a:t> </a:t>
            </a:r>
            <a:r>
              <a:rPr lang="it-IT" sz="1200" dirty="0" err="1"/>
              <a:t>stimulating</a:t>
            </a:r>
            <a:r>
              <a:rPr lang="it-IT" sz="1200" dirty="0"/>
              <a:t> </a:t>
            </a:r>
            <a:r>
              <a:rPr lang="it-IT" sz="1200" dirty="0" err="1"/>
              <a:t>cholinergic</a:t>
            </a:r>
            <a:r>
              <a:rPr lang="it-IT" sz="1200" dirty="0"/>
              <a:t> activity in the </a:t>
            </a:r>
            <a:r>
              <a:rPr lang="it-IT" sz="1200" dirty="0" err="1"/>
              <a:t>antrum</a:t>
            </a:r>
            <a:r>
              <a:rPr lang="it-IT" sz="1200" dirty="0"/>
              <a:t>, and </a:t>
            </a:r>
            <a:r>
              <a:rPr lang="it-IT" sz="1200" dirty="0" err="1"/>
              <a:t>initiating</a:t>
            </a:r>
            <a:r>
              <a:rPr lang="it-IT" sz="1200" dirty="0"/>
              <a:t> </a:t>
            </a:r>
            <a:r>
              <a:rPr lang="it-IT" sz="1200" dirty="0" err="1"/>
              <a:t>phase</a:t>
            </a:r>
            <a:r>
              <a:rPr lang="it-IT" sz="1200" dirty="0"/>
              <a:t> III </a:t>
            </a:r>
            <a:r>
              <a:rPr lang="it-IT" sz="1200" dirty="0" err="1"/>
              <a:t>contractions</a:t>
            </a:r>
            <a:r>
              <a:rPr lang="it-IT" sz="1200" dirty="0"/>
              <a:t> of the </a:t>
            </a:r>
            <a:r>
              <a:rPr lang="it-IT" sz="1200" dirty="0" err="1"/>
              <a:t>migrating</a:t>
            </a:r>
            <a:r>
              <a:rPr lang="it-IT" sz="1200" dirty="0"/>
              <a:t> </a:t>
            </a:r>
            <a:r>
              <a:rPr lang="it-IT" sz="1200" dirty="0" err="1"/>
              <a:t>motor</a:t>
            </a:r>
            <a:r>
              <a:rPr lang="it-IT" sz="1200" dirty="0"/>
              <a:t> </a:t>
            </a:r>
            <a:r>
              <a:rPr lang="it-IT" sz="1200" dirty="0" err="1"/>
              <a:t>complex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Generally used in the short term (1–4 weeks) because of development of tachyphylaxis to </a:t>
            </a:r>
            <a:r>
              <a:rPr lang="en-US" sz="1200" dirty="0" err="1"/>
              <a:t>motilides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Use was not associated with the risk of arrhythmia or cardiovascular mortality (101).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21E35A9-7061-4EEA-77BB-82C86DC394B1}"/>
              </a:ext>
            </a:extLst>
          </p:cNvPr>
          <p:cNvSpPr txBox="1"/>
          <p:nvPr/>
        </p:nvSpPr>
        <p:spPr>
          <a:xfrm>
            <a:off x="770305" y="774623"/>
            <a:ext cx="4913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 err="1">
                <a:solidFill>
                  <a:schemeClr val="bg2"/>
                </a:solidFill>
              </a:rPr>
              <a:t>Erythromycin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6B723F5-9519-2947-FC06-9B9986B02F57}"/>
              </a:ext>
            </a:extLst>
          </p:cNvPr>
          <p:cNvSpPr txBox="1"/>
          <p:nvPr/>
        </p:nvSpPr>
        <p:spPr>
          <a:xfrm>
            <a:off x="6618714" y="6434167"/>
            <a:ext cx="3825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Camilleri et al,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N&amp;M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,2015</a:t>
            </a:r>
          </a:p>
          <a:p>
            <a:pPr algn="r"/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Camilleri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et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al. </a:t>
            </a:r>
            <a:r>
              <a:rPr lang="it-IT" sz="800" dirty="0" err="1">
                <a:solidFill>
                  <a:schemeClr val="bg1">
                    <a:lumMod val="50000"/>
                  </a:schemeClr>
                </a:solidFill>
              </a:rPr>
              <a:t>Diabetes</a:t>
            </a:r>
            <a:r>
              <a:rPr lang="it-IT" sz="800" dirty="0">
                <a:solidFill>
                  <a:schemeClr val="bg1">
                    <a:lumMod val="50000"/>
                  </a:schemeClr>
                </a:solidFill>
              </a:rPr>
              <a:t> Care, 2013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0834B694-DAA4-755B-43EF-F5D9392E1F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b="23581"/>
          <a:stretch/>
        </p:blipFill>
        <p:spPr bwMode="auto">
          <a:xfrm>
            <a:off x="648516" y="3446856"/>
            <a:ext cx="3972306" cy="276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211CFD21-0C89-A73E-30D2-F44FFB2F5CA1}"/>
              </a:ext>
            </a:extLst>
          </p:cNvPr>
          <p:cNvSpPr txBox="1"/>
          <p:nvPr/>
        </p:nvSpPr>
        <p:spPr>
          <a:xfrm>
            <a:off x="770305" y="304667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 err="1">
                <a:solidFill>
                  <a:schemeClr val="bg2"/>
                </a:solidFill>
              </a:rPr>
              <a:t>Relamorelin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F7E31CC-E66B-9445-5F91-634684F629D7}"/>
              </a:ext>
            </a:extLst>
          </p:cNvPr>
          <p:cNvSpPr txBox="1"/>
          <p:nvPr/>
        </p:nvSpPr>
        <p:spPr>
          <a:xfrm>
            <a:off x="4206240" y="4278886"/>
            <a:ext cx="36347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Significant reduction in vomiting frequency vs baseline but not compared with placebo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Significantly accelerated GE vs placebo. Adverse effect: impaired glycemic control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C857298-6524-B88F-FCFD-058529A31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901" y="241540"/>
            <a:ext cx="1029633" cy="374412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EF646A1-67D0-1312-3DDD-5C919B4BF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5398" y="1605127"/>
            <a:ext cx="4465352" cy="1332204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6052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2889" y="2949467"/>
            <a:ext cx="4841477" cy="2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sellaDiTesto 6"/>
          <p:cNvSpPr txBox="1"/>
          <p:nvPr/>
        </p:nvSpPr>
        <p:spPr>
          <a:xfrm>
            <a:off x="771009" y="863558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itchFamily="49" charset="0"/>
              <a:buChar char="o"/>
              <a:tabLst/>
              <a:defRPr/>
            </a:pP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 </a:t>
            </a: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Metoclopramide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	</a:t>
            </a: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Ovale 8"/>
          <p:cNvSpPr/>
          <p:nvPr/>
        </p:nvSpPr>
        <p:spPr>
          <a:xfrm>
            <a:off x="4897443" y="3335666"/>
            <a:ext cx="72008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Ovale 1"/>
          <p:cNvSpPr/>
          <p:nvPr/>
        </p:nvSpPr>
        <p:spPr>
          <a:xfrm>
            <a:off x="2097004" y="4101907"/>
            <a:ext cx="504056" cy="215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Ovale 9"/>
          <p:cNvSpPr/>
          <p:nvPr/>
        </p:nvSpPr>
        <p:spPr>
          <a:xfrm>
            <a:off x="4847326" y="4471442"/>
            <a:ext cx="72008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Ovale 11"/>
          <p:cNvSpPr/>
          <p:nvPr/>
        </p:nvSpPr>
        <p:spPr>
          <a:xfrm rot="20152468">
            <a:off x="4259103" y="3566256"/>
            <a:ext cx="72008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5700330" y="2015998"/>
            <a:ext cx="9093544" cy="1616568"/>
            <a:chOff x="3917440" y="2174201"/>
            <a:chExt cx="9093544" cy="1616568"/>
          </a:xfrm>
        </p:grpSpPr>
        <p:sp>
          <p:nvSpPr>
            <p:cNvPr id="6" name="CasellaDiTesto 5"/>
            <p:cNvSpPr txBox="1"/>
            <p:nvPr/>
          </p:nvSpPr>
          <p:spPr>
            <a:xfrm>
              <a:off x="5594160" y="2174201"/>
              <a:ext cx="741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Courier New" panose="02070309020205020404" pitchFamily="49" charset="0"/>
                <a:buChar char="o"/>
                <a:tabLst/>
                <a:defRPr/>
              </a:pPr>
              <a:r>
                <a:rPr kumimoji="0" lang="it-IT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Domperidone</a:t>
              </a:r>
              <a:endPara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3917440" y="3502737"/>
              <a:ext cx="720080" cy="2880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it-IT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16" name="Rettangolo 15"/>
          <p:cNvSpPr/>
          <p:nvPr/>
        </p:nvSpPr>
        <p:spPr>
          <a:xfrm>
            <a:off x="4919334" y="4506694"/>
            <a:ext cx="7200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486A2F3-D99C-4D06-0B96-C8C00F24758A}"/>
              </a:ext>
            </a:extLst>
          </p:cNvPr>
          <p:cNvSpPr txBox="1"/>
          <p:nvPr/>
        </p:nvSpPr>
        <p:spPr>
          <a:xfrm>
            <a:off x="332466" y="31177"/>
            <a:ext cx="560743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>
                <a:sym typeface="Arial"/>
              </a:rPr>
              <a:t>Dopamine-2 receptor </a:t>
            </a:r>
            <a:r>
              <a:rPr lang="it-IT" dirty="0" err="1">
                <a:sym typeface="Arial"/>
              </a:rPr>
              <a:t>antagonist</a:t>
            </a:r>
            <a:endParaRPr lang="it-IT" dirty="0">
              <a:sym typeface="Arial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9E64B62-EDED-7E1C-5891-4C32ABB18E69}"/>
              </a:ext>
            </a:extLst>
          </p:cNvPr>
          <p:cNvSpPr txBox="1"/>
          <p:nvPr/>
        </p:nvSpPr>
        <p:spPr>
          <a:xfrm>
            <a:off x="1196801" y="1336793"/>
            <a:ext cx="3829711" cy="120032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Not well‐tolerated and chronic use (&gt;12 weeks) may lead to extrapyramidal side effects and potential irreversible tardive dyskinesia.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Nasal metoclopramide reduce the overall symptom scores significantly more than placebo only in female patients with diabetic gastroparesis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5F35736-B663-F431-FF27-4EC3C037ECB9}"/>
              </a:ext>
            </a:extLst>
          </p:cNvPr>
          <p:cNvSpPr txBox="1"/>
          <p:nvPr/>
        </p:nvSpPr>
        <p:spPr>
          <a:xfrm>
            <a:off x="7556795" y="2572790"/>
            <a:ext cx="3811445" cy="138499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Peripherally acting dopamine‐2 antagonist that decreases nausea and increases GE rates.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It does not readily cross the blood–brain barrier, making it much less likely to cause extrapyramidal side effects.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Domperidone is associated with prolongation of the cardiac QTc interval which has restricted its use.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9938112-885A-CDE9-4FB7-20D3AA342C5E}"/>
              </a:ext>
            </a:extLst>
          </p:cNvPr>
          <p:cNvSpPr txBox="1"/>
          <p:nvPr/>
        </p:nvSpPr>
        <p:spPr>
          <a:xfrm>
            <a:off x="672562" y="6564300"/>
            <a:ext cx="63371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ym typeface="Arial"/>
              </a:rPr>
              <a:t>Camilleri M, et al. Am J Gastroenterol. 2013;108(1):18–37.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B53E1E88-C1F3-D33C-27E4-B3DE4B66A68B}"/>
              </a:ext>
            </a:extLst>
          </p:cNvPr>
          <p:cNvSpPr txBox="1"/>
          <p:nvPr/>
        </p:nvSpPr>
        <p:spPr>
          <a:xfrm>
            <a:off x="667380" y="6281299"/>
            <a:ext cx="63423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ym typeface="Arial"/>
              </a:rPr>
              <a:t>Parkman HP, et al. Clin Gastroenterol Hepatol. 2015;13(7):1256–63.e1.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2B3ECDC-1F6B-D3B5-A625-BB0DAB6A344E}"/>
              </a:ext>
            </a:extLst>
          </p:cNvPr>
          <p:cNvSpPr txBox="1"/>
          <p:nvPr/>
        </p:nvSpPr>
        <p:spPr>
          <a:xfrm>
            <a:off x="7569261" y="4306639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it-IT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Itopride</a:t>
            </a: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BF3F403-B8D2-A2E8-13BC-2FF0BE843587}"/>
              </a:ext>
            </a:extLst>
          </p:cNvPr>
          <p:cNvSpPr txBox="1"/>
          <p:nvPr/>
        </p:nvSpPr>
        <p:spPr>
          <a:xfrm>
            <a:off x="7547609" y="4854747"/>
            <a:ext cx="3820631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Peripherally acting dopamine‐2 antagonist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Acetylcholinesterase inhibitor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5086652-B93E-FA56-B1BA-4FF55BA5341E}"/>
              </a:ext>
            </a:extLst>
          </p:cNvPr>
          <p:cNvSpPr txBox="1"/>
          <p:nvPr/>
        </p:nvSpPr>
        <p:spPr>
          <a:xfrm>
            <a:off x="6744073" y="6490819"/>
            <a:ext cx="70834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Clr>
                <a:srgbClr val="000000"/>
              </a:buClr>
              <a:defRPr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>
                <a:sym typeface="Arial"/>
              </a:rPr>
              <a:t>Carbone </a:t>
            </a:r>
            <a:r>
              <a:rPr lang="it-IT" dirty="0" err="1">
                <a:sym typeface="Arial"/>
              </a:rPr>
              <a:t>F</a:t>
            </a:r>
            <a:r>
              <a:rPr lang="it-IT" dirty="0">
                <a:sym typeface="Arial"/>
              </a:rPr>
              <a:t>, et al. </a:t>
            </a:r>
            <a:r>
              <a:rPr lang="it-IT" dirty="0" err="1">
                <a:sym typeface="Arial"/>
              </a:rPr>
              <a:t>Neurogastroenterol</a:t>
            </a:r>
            <a:r>
              <a:rPr lang="it-IT" dirty="0">
                <a:sym typeface="Arial"/>
              </a:rPr>
              <a:t> </a:t>
            </a:r>
            <a:r>
              <a:rPr lang="it-IT" dirty="0" err="1">
                <a:sym typeface="Arial"/>
              </a:rPr>
              <a:t>Motil</a:t>
            </a:r>
            <a:r>
              <a:rPr lang="it-IT" dirty="0">
                <a:sym typeface="Arial"/>
              </a:rPr>
              <a:t>. 2022 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53B0697A-3D48-9318-5B51-42C0CD409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901" y="241540"/>
            <a:ext cx="1029633" cy="374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  <p:bldP spid="2" grpId="0" animBg="1"/>
      <p:bldP spid="10" grpId="0" animBg="1"/>
      <p:bldP spid="12" grpId="0" animBg="1"/>
      <p:bldP spid="16" grpId="0" animBg="1"/>
      <p:bldP spid="24" grpId="0" animBg="1"/>
      <p:bldP spid="21" grpId="0" animBg="1"/>
      <p:bldP spid="20" grpId="0"/>
      <p:bldP spid="25" grpId="0" animBg="1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A0226-5686-83D1-19DB-D5D497BF5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11807F76-454D-D352-5AA5-699BBB17FE44}"/>
              </a:ext>
            </a:extLst>
          </p:cNvPr>
          <p:cNvSpPr txBox="1"/>
          <p:nvPr/>
        </p:nvSpPr>
        <p:spPr>
          <a:xfrm>
            <a:off x="92606" y="48764"/>
            <a:ext cx="7338034" cy="107721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Itopride</a:t>
            </a:r>
            <a:r>
              <a:rPr lang="it-IT" dirty="0"/>
              <a:t>-D/2 receptor </a:t>
            </a:r>
            <a:r>
              <a:rPr lang="it-IT" dirty="0" err="1"/>
              <a:t>antagonist</a:t>
            </a:r>
            <a:r>
              <a:rPr lang="it-IT" dirty="0"/>
              <a:t> +</a:t>
            </a:r>
          </a:p>
          <a:p>
            <a:r>
              <a:rPr lang="it-IT" dirty="0"/>
              <a:t>		</a:t>
            </a:r>
            <a:r>
              <a:rPr lang="it-IT" dirty="0" err="1"/>
              <a:t>acethyl</a:t>
            </a:r>
            <a:r>
              <a:rPr lang="it-IT" dirty="0"/>
              <a:t> </a:t>
            </a:r>
            <a:r>
              <a:rPr lang="it-IT" dirty="0" err="1"/>
              <a:t>cholinesterase</a:t>
            </a:r>
            <a:r>
              <a:rPr lang="it-IT" dirty="0"/>
              <a:t> </a:t>
            </a:r>
            <a:r>
              <a:rPr lang="it-IT" dirty="0" err="1"/>
              <a:t>inhibitor</a:t>
            </a:r>
            <a:r>
              <a:rPr lang="it-IT" dirty="0"/>
              <a:t>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88B1AC8-ECE0-55B2-B5C3-BC627EE34046}"/>
              </a:ext>
            </a:extLst>
          </p:cNvPr>
          <p:cNvSpPr txBox="1"/>
          <p:nvPr/>
        </p:nvSpPr>
        <p:spPr>
          <a:xfrm>
            <a:off x="2933125" y="1246448"/>
            <a:ext cx="4564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Itopride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improves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PDS </a:t>
            </a:r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symptoms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over 8 weeks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FEF5263-B85D-FC0A-9E91-009B9C4EC74C}"/>
              </a:ext>
            </a:extLst>
          </p:cNvPr>
          <p:cNvSpPr txBox="1"/>
          <p:nvPr/>
        </p:nvSpPr>
        <p:spPr>
          <a:xfrm>
            <a:off x="375593" y="6556650"/>
            <a:ext cx="32680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Carbone </a:t>
            </a:r>
            <a:r>
              <a:rPr lang="it-IT" sz="1000" dirty="0" err="1"/>
              <a:t>F</a:t>
            </a:r>
            <a:r>
              <a:rPr lang="it-IT" sz="1000" dirty="0"/>
              <a:t>, et al. </a:t>
            </a:r>
            <a:r>
              <a:rPr lang="it-IT" sz="1000" dirty="0" err="1"/>
              <a:t>Neurogastroenterol</a:t>
            </a:r>
            <a:r>
              <a:rPr lang="it-IT" sz="1000" dirty="0"/>
              <a:t> </a:t>
            </a:r>
            <a:r>
              <a:rPr lang="it-IT" sz="1000" dirty="0" err="1"/>
              <a:t>Motil</a:t>
            </a:r>
            <a:r>
              <a:rPr lang="it-IT" sz="1000" dirty="0"/>
              <a:t>. 2022 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90E9C631-07D7-B0D9-EFC5-7C0075E71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E67D048-32D4-A3AE-E35E-E4C8B4328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681" y="1612347"/>
            <a:ext cx="7336274" cy="49169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A1B15B-F813-AC03-4161-CE27F63D7024}"/>
              </a:ext>
            </a:extLst>
          </p:cNvPr>
          <p:cNvSpPr txBox="1"/>
          <p:nvPr/>
        </p:nvSpPr>
        <p:spPr>
          <a:xfrm>
            <a:off x="2933125" y="1877073"/>
            <a:ext cx="40267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n=100</a:t>
            </a:r>
          </a:p>
        </p:txBody>
      </p:sp>
    </p:spTree>
    <p:extLst>
      <p:ext uri="{BB962C8B-B14F-4D97-AF65-F5344CB8AC3E}">
        <p14:creationId xmlns:p14="http://schemas.microsoft.com/office/powerpoint/2010/main" val="1459269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353B5-8367-3D11-DCE3-1BC75635A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3F5C3CA6-58A5-EFA2-5F5A-70ACF45EEA5C}"/>
              </a:ext>
            </a:extLst>
          </p:cNvPr>
          <p:cNvSpPr txBox="1"/>
          <p:nvPr/>
        </p:nvSpPr>
        <p:spPr>
          <a:xfrm>
            <a:off x="353547" y="70251"/>
            <a:ext cx="626100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Efficacy</a:t>
            </a:r>
            <a:r>
              <a:rPr lang="it-IT" dirty="0"/>
              <a:t> and </a:t>
            </a:r>
            <a:r>
              <a:rPr lang="it-IT" dirty="0" err="1"/>
              <a:t>safety</a:t>
            </a:r>
            <a:r>
              <a:rPr lang="it-IT" dirty="0"/>
              <a:t> of </a:t>
            </a:r>
            <a:r>
              <a:rPr lang="it-IT" dirty="0" err="1"/>
              <a:t>Itopriode</a:t>
            </a:r>
            <a:r>
              <a:rPr lang="it-IT" dirty="0"/>
              <a:t> in FD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C54BE82C-C6AD-EC34-03F3-969986B11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62AB2AB-C82D-16B2-A4A9-9597D1786812}"/>
              </a:ext>
            </a:extLst>
          </p:cNvPr>
          <p:cNvSpPr txBox="1"/>
          <p:nvPr/>
        </p:nvSpPr>
        <p:spPr>
          <a:xfrm>
            <a:off x="810538" y="6435448"/>
            <a:ext cx="512275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900" b="0" i="0" u="none" strike="noStrike" dirty="0" err="1">
                <a:solidFill>
                  <a:srgbClr val="212121"/>
                </a:solidFill>
                <a:effectLst/>
                <a:latin typeface="+mn-lt"/>
              </a:rPr>
              <a:t>Broeders</a:t>
            </a:r>
            <a:r>
              <a:rPr lang="it-IT" sz="900" b="0" i="0" u="none" strike="noStrike" dirty="0">
                <a:solidFill>
                  <a:srgbClr val="212121"/>
                </a:solidFill>
                <a:effectLst/>
                <a:latin typeface="+mn-lt"/>
              </a:rPr>
              <a:t> B, et al. </a:t>
            </a:r>
            <a:r>
              <a:rPr lang="it-IT" sz="900" b="0" i="0" u="none" strike="noStrike" dirty="0" err="1">
                <a:solidFill>
                  <a:srgbClr val="212121"/>
                </a:solidFill>
                <a:effectLst/>
                <a:latin typeface="+mn-lt"/>
              </a:rPr>
              <a:t>Therap</a:t>
            </a:r>
            <a:r>
              <a:rPr lang="it-IT" sz="900" b="0" i="0" u="none" strike="noStrike" dirty="0">
                <a:solidFill>
                  <a:srgbClr val="212121"/>
                </a:solidFill>
                <a:effectLst/>
                <a:latin typeface="+mn-lt"/>
              </a:rPr>
              <a:t> </a:t>
            </a:r>
            <a:r>
              <a:rPr lang="it-IT" sz="900" b="0" i="0" u="none" strike="noStrike" dirty="0" err="1">
                <a:solidFill>
                  <a:srgbClr val="212121"/>
                </a:solidFill>
                <a:effectLst/>
                <a:latin typeface="+mn-lt"/>
              </a:rPr>
              <a:t>Adv</a:t>
            </a:r>
            <a:r>
              <a:rPr lang="it-IT" sz="900" b="0" i="0" u="none" strike="noStrike" dirty="0">
                <a:solidFill>
                  <a:srgbClr val="212121"/>
                </a:solidFill>
                <a:effectLst/>
                <a:latin typeface="+mn-lt"/>
              </a:rPr>
              <a:t> </a:t>
            </a:r>
            <a:r>
              <a:rPr lang="it-IT" sz="900" b="0" i="0" u="none" strike="noStrike" dirty="0" err="1">
                <a:solidFill>
                  <a:srgbClr val="212121"/>
                </a:solidFill>
                <a:effectLst/>
                <a:latin typeface="+mn-lt"/>
              </a:rPr>
              <a:t>Gastroenterol</a:t>
            </a:r>
            <a:r>
              <a:rPr lang="it-IT" sz="900" b="0" i="0" u="none" strike="noStrike" dirty="0">
                <a:solidFill>
                  <a:srgbClr val="212121"/>
                </a:solidFill>
                <a:effectLst/>
                <a:latin typeface="+mn-lt"/>
              </a:rPr>
              <a:t>. 2025 Feb20;18:17562848251321123. </a:t>
            </a:r>
            <a:endParaRPr lang="it-IT" sz="900" dirty="0">
              <a:latin typeface="+mn-lt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BD61CCAA-BB20-E635-C62E-832ADD224C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020" t="25208" r="12455"/>
          <a:stretch>
            <a:fillRect/>
          </a:stretch>
        </p:blipFill>
        <p:spPr>
          <a:xfrm>
            <a:off x="694791" y="1333925"/>
            <a:ext cx="9857943" cy="419014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0928196-8063-5609-217F-0C77CB5E0946}"/>
              </a:ext>
            </a:extLst>
          </p:cNvPr>
          <p:cNvSpPr txBox="1"/>
          <p:nvPr/>
        </p:nvSpPr>
        <p:spPr>
          <a:xfrm>
            <a:off x="3083511" y="1289096"/>
            <a:ext cx="5699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Symptoms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improvement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mantained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F76ABA8-5FC3-55A8-C9C4-38A51D4D2066}"/>
              </a:ext>
            </a:extLst>
          </p:cNvPr>
          <p:cNvSpPr txBox="1"/>
          <p:nvPr/>
        </p:nvSpPr>
        <p:spPr>
          <a:xfrm>
            <a:off x="2745081" y="1790793"/>
            <a:ext cx="107280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n=798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C8761D3-FBA1-5DC9-3460-935AC35321D5}"/>
              </a:ext>
            </a:extLst>
          </p:cNvPr>
          <p:cNvSpPr txBox="1">
            <a:spLocks/>
          </p:cNvSpPr>
          <p:nvPr/>
        </p:nvSpPr>
        <p:spPr>
          <a:xfrm>
            <a:off x="510398" y="5718307"/>
            <a:ext cx="5821680" cy="46166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 sz="2000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acceptable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(mild GI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AEs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prolactin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↑ ~3%)</a:t>
            </a:r>
          </a:p>
        </p:txBody>
      </p:sp>
      <p:sp>
        <p:nvSpPr>
          <p:cNvPr id="9" name="Freccia destra 8">
            <a:extLst>
              <a:ext uri="{FF2B5EF4-FFF2-40B4-BE49-F238E27FC236}">
                <a16:creationId xmlns:a16="http://schemas.microsoft.com/office/drawing/2014/main" id="{662F4C63-BBD5-7FBB-D295-D62B13116660}"/>
              </a:ext>
            </a:extLst>
          </p:cNvPr>
          <p:cNvSpPr/>
          <p:nvPr/>
        </p:nvSpPr>
        <p:spPr>
          <a:xfrm>
            <a:off x="6614556" y="5854535"/>
            <a:ext cx="629392" cy="19000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0AE275E-CFEA-6516-ADCF-BAC20190E047}"/>
              </a:ext>
            </a:extLst>
          </p:cNvPr>
          <p:cNvSpPr txBox="1">
            <a:spLocks/>
          </p:cNvSpPr>
          <p:nvPr/>
        </p:nvSpPr>
        <p:spPr>
          <a:xfrm>
            <a:off x="7494574" y="5741937"/>
            <a:ext cx="2575701" cy="46166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 sz="2000"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world data </a:t>
            </a:r>
          </a:p>
        </p:txBody>
      </p:sp>
    </p:spTree>
    <p:extLst>
      <p:ext uri="{BB962C8B-B14F-4D97-AF65-F5344CB8AC3E}">
        <p14:creationId xmlns:p14="http://schemas.microsoft.com/office/powerpoint/2010/main" val="274882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AE772-7533-689E-684F-65F919C6D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7C343603-1456-AA96-3C24-A365D6D83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17" y="690280"/>
            <a:ext cx="6574519" cy="539258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41F4486-DCC9-44E1-04FA-BB3D46E84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B601C54-C104-CEFF-218F-E7D556C15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05" y="1275055"/>
            <a:ext cx="5216789" cy="281318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72DA739D-7022-EA8D-78C6-FE38CF11E4DB}"/>
              </a:ext>
            </a:extLst>
          </p:cNvPr>
          <p:cNvSpPr txBox="1"/>
          <p:nvPr/>
        </p:nvSpPr>
        <p:spPr>
          <a:xfrm>
            <a:off x="176344" y="6389885"/>
            <a:ext cx="119980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Sarnelli G 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Svarrino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 E. et al. 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guidelines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for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diagnosis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treatment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functional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dyspepsia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- joint consensus from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societies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gastroenterology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endoscopy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,.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Dig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Liver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. 2025 Sep;57(9):1730-1747. 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008A8BEA-F121-0E9A-C505-D2068E30C01B}"/>
              </a:ext>
            </a:extLst>
          </p:cNvPr>
          <p:cNvSpPr/>
          <p:nvPr/>
        </p:nvSpPr>
        <p:spPr>
          <a:xfrm>
            <a:off x="7129657" y="4980577"/>
            <a:ext cx="1308347" cy="10345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D231779-C4A0-8C9F-3878-E2622CE318AD}"/>
              </a:ext>
            </a:extLst>
          </p:cNvPr>
          <p:cNvSpPr txBox="1"/>
          <p:nvPr/>
        </p:nvSpPr>
        <p:spPr>
          <a:xfrm>
            <a:off x="365682" y="105505"/>
            <a:ext cx="412241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/>
              <a:t>FD </a:t>
            </a:r>
            <a:r>
              <a:rPr lang="it-IT" dirty="0" err="1"/>
              <a:t>guidelines</a:t>
            </a:r>
            <a:r>
              <a:rPr lang="it-IT" dirty="0"/>
              <a:t>: </a:t>
            </a:r>
            <a:r>
              <a:rPr lang="it-IT" dirty="0" err="1"/>
              <a:t>third</a:t>
            </a:r>
            <a:r>
              <a:rPr lang="it-IT" dirty="0"/>
              <a:t> line</a:t>
            </a:r>
          </a:p>
        </p:txBody>
      </p:sp>
    </p:spTree>
    <p:extLst>
      <p:ext uri="{BB962C8B-B14F-4D97-AF65-F5344CB8AC3E}">
        <p14:creationId xmlns:p14="http://schemas.microsoft.com/office/powerpoint/2010/main" val="109116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0B99A-B9F1-9836-949D-619AB5D67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A34047-9792-5791-38C7-51FE18F0867F}"/>
              </a:ext>
            </a:extLst>
          </p:cNvPr>
          <p:cNvSpPr txBox="1"/>
          <p:nvPr/>
        </p:nvSpPr>
        <p:spPr>
          <a:xfrm>
            <a:off x="2439056" y="3667647"/>
            <a:ext cx="72987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Approccio terapeutico: dai procinetici alla neuromodulazione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785CDBC-4B39-5174-C16A-F062A3A3772B}"/>
              </a:ext>
            </a:extLst>
          </p:cNvPr>
          <p:cNvSpPr txBox="1"/>
          <p:nvPr/>
        </p:nvSpPr>
        <p:spPr>
          <a:xfrm>
            <a:off x="1492828" y="2359357"/>
            <a:ext cx="8803079" cy="83099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400" b="1" u="sng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TAVOLA ROTONDA: </a:t>
            </a:r>
            <a:r>
              <a:rPr lang="it-IT" sz="2400" b="1" u="sng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None/>
            </a:pPr>
            <a:r>
              <a:rPr lang="it-IT" sz="2400" b="1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Diagnosi e trattamento della dispepsia e della gastroparesi nel 2026</a:t>
            </a:r>
          </a:p>
        </p:txBody>
      </p:sp>
      <p:sp>
        <p:nvSpPr>
          <p:cNvPr id="2" name="Sottotitolo 2">
            <a:extLst>
              <a:ext uri="{FF2B5EF4-FFF2-40B4-BE49-F238E27FC236}">
                <a16:creationId xmlns:a16="http://schemas.microsoft.com/office/drawing/2014/main" id="{FDBDCA97-AB21-41AB-D15C-487B3510BBFE}"/>
              </a:ext>
            </a:extLst>
          </p:cNvPr>
          <p:cNvSpPr txBox="1">
            <a:spLocks/>
          </p:cNvSpPr>
          <p:nvPr/>
        </p:nvSpPr>
        <p:spPr>
          <a:xfrm>
            <a:off x="3159867" y="4887833"/>
            <a:ext cx="5212332" cy="1076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Giovanni Sarnelli, MD, PhD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Department of Clinical Medicine and Surgery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University of Naples “Federico II”, Naples, Italy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Co-chair Pharmacology of DGBI Rome V Criteria 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FBC62A9-87C3-B3FF-5894-B993189E8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530" y="6262861"/>
            <a:ext cx="919555" cy="374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7429867-F0FA-64B8-4B46-C5F7D5AE5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058" y="6262861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15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061EF-CE81-C15D-89F2-D0B40227A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>
            <a:extLst>
              <a:ext uri="{FF2B5EF4-FFF2-40B4-BE49-F238E27FC236}">
                <a16:creationId xmlns:a16="http://schemas.microsoft.com/office/drawing/2014/main" id="{23B6E45A-0A11-1B27-DDD8-527CB34F0973}"/>
              </a:ext>
            </a:extLst>
          </p:cNvPr>
          <p:cNvSpPr txBox="1"/>
          <p:nvPr/>
        </p:nvSpPr>
        <p:spPr>
          <a:xfrm>
            <a:off x="224264" y="229993"/>
            <a:ext cx="587173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/>
              <a:t>Rationale</a:t>
            </a:r>
            <a:r>
              <a:rPr lang="it-IT" dirty="0"/>
              <a:t> to use </a:t>
            </a:r>
            <a:r>
              <a:rPr lang="it-IT" dirty="0" err="1"/>
              <a:t>neuromodulators</a:t>
            </a:r>
            <a:endParaRPr lang="it-IT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F0683A00-5EC0-8F2A-AD93-299995C35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sp>
        <p:nvSpPr>
          <p:cNvPr id="26" name="Rectangle 2">
            <a:extLst>
              <a:ext uri="{FF2B5EF4-FFF2-40B4-BE49-F238E27FC236}">
                <a16:creationId xmlns:a16="http://schemas.microsoft.com/office/drawing/2014/main" id="{FB4E8EBF-12A1-4301-3145-34DFED0F8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991" y="6614344"/>
            <a:ext cx="1309654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Geeraerts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al., 200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endParaRPr lang="en-GB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49" name="Immagine 2048">
            <a:extLst>
              <a:ext uri="{FF2B5EF4-FFF2-40B4-BE49-F238E27FC236}">
                <a16:creationId xmlns:a16="http://schemas.microsoft.com/office/drawing/2014/main" id="{B81ADAE7-63D6-F077-6153-4CF742EB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03" y="1101729"/>
            <a:ext cx="4619027" cy="1970901"/>
          </a:xfrm>
          <a:prstGeom prst="rect">
            <a:avLst/>
          </a:prstGeom>
        </p:spPr>
      </p:pic>
      <p:pic>
        <p:nvPicPr>
          <p:cNvPr id="2051" name="Immagine 2050">
            <a:extLst>
              <a:ext uri="{FF2B5EF4-FFF2-40B4-BE49-F238E27FC236}">
                <a16:creationId xmlns:a16="http://schemas.microsoft.com/office/drawing/2014/main" id="{A537A2D1-A786-78FA-A53C-9778E1381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1" y="3450415"/>
            <a:ext cx="2175896" cy="297430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056" name="Rectangle 7">
            <a:extLst>
              <a:ext uri="{FF2B5EF4-FFF2-40B4-BE49-F238E27FC236}">
                <a16:creationId xmlns:a16="http://schemas.microsoft.com/office/drawing/2014/main" id="{204F00EE-3CDA-2185-00FE-F06788E81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049" y="3766789"/>
            <a:ext cx="1211263" cy="1149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2110" name="Immagine 2109">
            <a:extLst>
              <a:ext uri="{FF2B5EF4-FFF2-40B4-BE49-F238E27FC236}">
                <a16:creationId xmlns:a16="http://schemas.microsoft.com/office/drawing/2014/main" id="{BC2F62FB-26ED-5325-0FB0-268B2DA84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2772" y="1033872"/>
            <a:ext cx="4572000" cy="57023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1071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10277-0AAB-C840-7132-326C1742A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>
            <a:extLst>
              <a:ext uri="{FF2B5EF4-FFF2-40B4-BE49-F238E27FC236}">
                <a16:creationId xmlns:a16="http://schemas.microsoft.com/office/drawing/2014/main" id="{BF25BAB6-2CB8-149D-F5B2-8D8A40F198B1}"/>
              </a:ext>
            </a:extLst>
          </p:cNvPr>
          <p:cNvSpPr txBox="1"/>
          <p:nvPr/>
        </p:nvSpPr>
        <p:spPr>
          <a:xfrm>
            <a:off x="144254" y="84684"/>
            <a:ext cx="64844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Receptors-target of  </a:t>
            </a:r>
            <a:r>
              <a:rPr lang="it-IT" dirty="0" err="1"/>
              <a:t>neuromodulators</a:t>
            </a:r>
            <a:endParaRPr lang="it-IT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4900CF97-6686-8DD1-3D0E-F71B9C12B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3250802-1240-A55F-8A2A-FC315E8DC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70" y="851416"/>
            <a:ext cx="7181850" cy="55245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5BE5840-0619-29CF-42B6-786876F89153}"/>
              </a:ext>
            </a:extLst>
          </p:cNvPr>
          <p:cNvSpPr txBox="1"/>
          <p:nvPr/>
        </p:nvSpPr>
        <p:spPr>
          <a:xfrm>
            <a:off x="144254" y="6527095"/>
            <a:ext cx="61036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Camilleri M,  Sarnelli G et al . Gastroenterology in press DOI: https://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/10.1053/j.gastro.2026.02.010</a:t>
            </a:r>
          </a:p>
        </p:txBody>
      </p:sp>
    </p:spTree>
    <p:extLst>
      <p:ext uri="{BB962C8B-B14F-4D97-AF65-F5344CB8AC3E}">
        <p14:creationId xmlns:p14="http://schemas.microsoft.com/office/powerpoint/2010/main" val="4174747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67F41-60BE-8D33-1D5F-76CE60E99559}"/>
              </a:ext>
            </a:extLst>
          </p:cNvPr>
          <p:cNvSpPr txBox="1"/>
          <p:nvPr/>
        </p:nvSpPr>
        <p:spPr>
          <a:xfrm>
            <a:off x="284340" y="77298"/>
            <a:ext cx="521424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/>
              <a:t>Response</a:t>
            </a:r>
            <a:r>
              <a:rPr lang="it-IT" dirty="0"/>
              <a:t> to </a:t>
            </a:r>
            <a:r>
              <a:rPr lang="it-IT" dirty="0" err="1"/>
              <a:t>neuromodulators</a:t>
            </a: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A7CC28E-A2B9-9917-6F29-CA29CDEA0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84" y="1296132"/>
            <a:ext cx="5668146" cy="286039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5BF93C9-5ADC-1E4B-CC42-AAB742CCCFD1}"/>
              </a:ext>
            </a:extLst>
          </p:cNvPr>
          <p:cNvSpPr txBox="1"/>
          <p:nvPr/>
        </p:nvSpPr>
        <p:spPr>
          <a:xfrm>
            <a:off x="435484" y="880634"/>
            <a:ext cx="61005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it-IT" sz="2000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fficacy</a:t>
            </a:r>
            <a:r>
              <a:rPr lang="it-IT" sz="200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2000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any</a:t>
            </a:r>
            <a:r>
              <a:rPr lang="it-IT" sz="200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antidepressants</a:t>
            </a:r>
            <a:r>
              <a:rPr lang="it-IT" sz="200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versus placebo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13B7CF-6D03-0B96-E85A-BF7D7FFA6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5"/>
          <a:stretch>
            <a:fillRect/>
          </a:stretch>
        </p:blipFill>
        <p:spPr bwMode="auto">
          <a:xfrm>
            <a:off x="6626879" y="1488615"/>
            <a:ext cx="4863420" cy="339805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039EBFAE-187B-649A-DBC7-DD13028861A1}"/>
              </a:ext>
            </a:extLst>
          </p:cNvPr>
          <p:cNvSpPr txBox="1"/>
          <p:nvPr/>
        </p:nvSpPr>
        <p:spPr>
          <a:xfrm>
            <a:off x="435484" y="6534481"/>
            <a:ext cx="29135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Shanmugham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S, et al. Indian J Gastroenterol. 2025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FF6D1CF-BC1A-715C-C3F5-4AEDF11D4476}"/>
              </a:ext>
            </a:extLst>
          </p:cNvPr>
          <p:cNvSpPr txBox="1"/>
          <p:nvPr/>
        </p:nvSpPr>
        <p:spPr>
          <a:xfrm>
            <a:off x="6870591" y="1078326"/>
            <a:ext cx="50460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20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/>
              <a:t>Efficacy</a:t>
            </a:r>
            <a:r>
              <a:rPr lang="it-IT" dirty="0"/>
              <a:t> of </a:t>
            </a:r>
            <a:r>
              <a:rPr lang="it-IT" dirty="0" err="1"/>
              <a:t>different</a:t>
            </a:r>
            <a:r>
              <a:rPr lang="it-IT" dirty="0"/>
              <a:t>  </a:t>
            </a:r>
            <a:r>
              <a:rPr lang="it-IT" dirty="0" err="1"/>
              <a:t>antidepressants</a:t>
            </a:r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CA3082B-0F70-F833-0184-A70EAD043633}"/>
              </a:ext>
            </a:extLst>
          </p:cNvPr>
          <p:cNvSpPr txBox="1"/>
          <p:nvPr/>
        </p:nvSpPr>
        <p:spPr>
          <a:xfrm>
            <a:off x="6893096" y="5343167"/>
            <a:ext cx="4176394" cy="8309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Antidepressants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&gt; placebo </a:t>
            </a:r>
          </a:p>
          <a:p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TCAs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&gt;</a:t>
            </a:r>
            <a:r>
              <a:rPr lang="it-IT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SSRis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F6074B5-72A3-8F8F-B6D5-D1DDA9263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0CDB21D-E100-171B-07F5-EE3741646F46}"/>
              </a:ext>
            </a:extLst>
          </p:cNvPr>
          <p:cNvSpPr txBox="1"/>
          <p:nvPr/>
        </p:nvSpPr>
        <p:spPr>
          <a:xfrm>
            <a:off x="7859389" y="3821615"/>
            <a:ext cx="792205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Mirtazapine 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78C11256-B9AE-8B55-EAF2-92D4F5589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29" y="4479663"/>
            <a:ext cx="4186270" cy="1917939"/>
          </a:xfrm>
          <a:prstGeom prst="rect">
            <a:avLst/>
          </a:prstGeom>
          <a:ln w="28575">
            <a:solidFill>
              <a:schemeClr val="bg2">
                <a:lumMod val="60000"/>
                <a:lumOff val="40000"/>
              </a:schemeClr>
            </a:solidFill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9C26820-AC53-3DC5-DEEA-FC7EC1BB6BA7}"/>
              </a:ext>
            </a:extLst>
          </p:cNvPr>
          <p:cNvSpPr txBox="1"/>
          <p:nvPr/>
        </p:nvSpPr>
        <p:spPr>
          <a:xfrm>
            <a:off x="3243610" y="6597627"/>
            <a:ext cx="450995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Sarnelli G 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Svarrino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 E. et al.,.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Dig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Liver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. 2025 Sep;57(9):1730-1747. 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469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9447187" y="3149374"/>
            <a:ext cx="21040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r>
              <a:rPr lang="it-IT" sz="800" dirty="0"/>
              <a:t>Watkins   JCI,  1997</a:t>
            </a:r>
          </a:p>
        </p:txBody>
      </p:sp>
      <p:grpSp>
        <p:nvGrpSpPr>
          <p:cNvPr id="2" name="Gruppo 1"/>
          <p:cNvGrpSpPr/>
          <p:nvPr/>
        </p:nvGrpSpPr>
        <p:grpSpPr>
          <a:xfrm>
            <a:off x="8412940" y="1127416"/>
            <a:ext cx="2219719" cy="2324866"/>
            <a:chOff x="990600" y="3500134"/>
            <a:chExt cx="2396536" cy="2575249"/>
          </a:xfrm>
        </p:grpSpPr>
        <p:pic>
          <p:nvPicPr>
            <p:cNvPr id="67601" name="Picture 17" descr="Medium"/>
            <p:cNvPicPr>
              <a:picLocks noChangeAspect="1" noChangeArrowheads="1"/>
            </p:cNvPicPr>
            <p:nvPr/>
          </p:nvPicPr>
          <p:blipFill>
            <a:blip r:embed="rId3" cstate="print"/>
            <a:srcRect l="3540" t="17503" r="27434" b="4700"/>
            <a:stretch>
              <a:fillRect/>
            </a:stretch>
          </p:blipFill>
          <p:spPr bwMode="auto">
            <a:xfrm>
              <a:off x="990600" y="3819505"/>
              <a:ext cx="2199481" cy="2255878"/>
            </a:xfrm>
            <a:prstGeom prst="rect">
              <a:avLst/>
            </a:prstGeom>
            <a:noFill/>
          </p:spPr>
        </p:pic>
        <p:sp>
          <p:nvSpPr>
            <p:cNvPr id="67609" name="Text Box 25"/>
            <p:cNvSpPr txBox="1">
              <a:spLocks noChangeArrowheads="1"/>
            </p:cNvSpPr>
            <p:nvPr/>
          </p:nvSpPr>
          <p:spPr bwMode="auto">
            <a:xfrm>
              <a:off x="2005497" y="3511555"/>
              <a:ext cx="716854" cy="289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it-IT" sz="1100" b="1" dirty="0" err="1"/>
                <a:t>Normal</a:t>
              </a:r>
              <a:endParaRPr lang="it-IT" sz="1100" b="1" dirty="0"/>
            </a:p>
          </p:txBody>
        </p:sp>
        <p:sp>
          <p:nvSpPr>
            <p:cNvPr id="67610" name="Text Box 26"/>
            <p:cNvSpPr txBox="1">
              <a:spLocks noChangeArrowheads="1"/>
            </p:cNvSpPr>
            <p:nvPr/>
          </p:nvSpPr>
          <p:spPr bwMode="auto">
            <a:xfrm>
              <a:off x="2562978" y="3500134"/>
              <a:ext cx="824158" cy="289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it-IT" sz="1100" b="1" dirty="0" err="1"/>
                <a:t>Diabetes</a:t>
              </a:r>
              <a:endParaRPr lang="it-IT" sz="1100" b="1" dirty="0"/>
            </a:p>
          </p:txBody>
        </p:sp>
      </p:grpSp>
      <p:pic>
        <p:nvPicPr>
          <p:cNvPr id="14" name="Picture 6" descr="Medium"/>
          <p:cNvPicPr>
            <a:picLocks noChangeAspect="1" noChangeArrowheads="1"/>
          </p:cNvPicPr>
          <p:nvPr/>
        </p:nvPicPr>
        <p:blipFill>
          <a:blip r:embed="rId4" cstate="print"/>
          <a:srcRect t="4895" r="45454" b="58003"/>
          <a:stretch>
            <a:fillRect/>
          </a:stretch>
        </p:blipFill>
        <p:spPr bwMode="auto">
          <a:xfrm>
            <a:off x="1831975" y="1458225"/>
            <a:ext cx="2286840" cy="142783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5" name="Picture 13" descr="Medium"/>
          <p:cNvPicPr>
            <a:picLocks noChangeAspect="1" noChangeArrowheads="1"/>
          </p:cNvPicPr>
          <p:nvPr/>
        </p:nvPicPr>
        <p:blipFill rotWithShape="1">
          <a:blip r:embed="rId4" cstate="print"/>
          <a:srcRect l="1921" t="58130" r="47578" b="4377"/>
          <a:stretch/>
        </p:blipFill>
        <p:spPr bwMode="auto">
          <a:xfrm>
            <a:off x="4223792" y="1490527"/>
            <a:ext cx="2286840" cy="142596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6" name="Picture 14" descr="Medium"/>
          <p:cNvPicPr>
            <a:picLocks noChangeAspect="1" noChangeArrowheads="1"/>
          </p:cNvPicPr>
          <p:nvPr/>
        </p:nvPicPr>
        <p:blipFill>
          <a:blip r:embed="rId4" cstate="print"/>
          <a:srcRect l="63637" t="64928"/>
          <a:stretch>
            <a:fillRect/>
          </a:stretch>
        </p:blipFill>
        <p:spPr bwMode="auto">
          <a:xfrm>
            <a:off x="6671564" y="1403968"/>
            <a:ext cx="1762025" cy="1659089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7" name="CasellaDiTesto 16"/>
          <p:cNvSpPr txBox="1"/>
          <p:nvPr/>
        </p:nvSpPr>
        <p:spPr>
          <a:xfrm>
            <a:off x="66636" y="48059"/>
            <a:ext cx="8176534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Changing</a:t>
            </a:r>
            <a:r>
              <a:rPr lang="it-IT" dirty="0"/>
              <a:t> treatment paradigma in </a:t>
            </a:r>
            <a:r>
              <a:rPr lang="it-IT" dirty="0" err="1"/>
              <a:t>gastroparesis</a:t>
            </a:r>
            <a:r>
              <a:rPr lang="it-IT" dirty="0"/>
              <a:t>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CAA6442-8A49-4CB6-C7BD-48BCFE0101AA}"/>
              </a:ext>
            </a:extLst>
          </p:cNvPr>
          <p:cNvSpPr txBox="1"/>
          <p:nvPr/>
        </p:nvSpPr>
        <p:spPr>
          <a:xfrm>
            <a:off x="1301953" y="3622968"/>
            <a:ext cx="1579278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Cannabinoids</a:t>
            </a:r>
          </a:p>
          <a:p>
            <a:r>
              <a:rPr lang="en-US" dirty="0"/>
              <a:t>Buspirone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F32544-5CBF-AF13-213C-7A10C0CBA868}"/>
              </a:ext>
            </a:extLst>
          </p:cNvPr>
          <p:cNvSpPr txBox="1"/>
          <p:nvPr/>
        </p:nvSpPr>
        <p:spPr>
          <a:xfrm>
            <a:off x="7552576" y="6198189"/>
            <a:ext cx="59287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Parkman HP, et al. Dig Dis Sci 2020;65:2311-2320.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Jehangir A, et al. Am J Gastroenterol 2019;114:945-953. </a:t>
            </a:r>
          </a:p>
          <a:p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Barbash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B, et al. Impact of cannabinoids on symptoms of 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refractory gastroparesis: a single-center experience.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Cureus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2019;11:e6430.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4F1FC8B-8ECF-BE04-6EF7-463BB6428E0A}"/>
              </a:ext>
            </a:extLst>
          </p:cNvPr>
          <p:cNvSpPr txBox="1"/>
          <p:nvPr/>
        </p:nvSpPr>
        <p:spPr>
          <a:xfrm>
            <a:off x="3401185" y="3771437"/>
            <a:ext cx="3486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Improve symptoms and delay GE </a:t>
            </a: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38381DBC-27C9-5842-57BB-80F04899DCC2}"/>
              </a:ext>
            </a:extLst>
          </p:cNvPr>
          <p:cNvCxnSpPr>
            <a:stCxn id="6" idx="3"/>
          </p:cNvCxnSpPr>
          <p:nvPr/>
        </p:nvCxnSpPr>
        <p:spPr>
          <a:xfrm flipV="1">
            <a:off x="2881232" y="3942173"/>
            <a:ext cx="547993" cy="3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>
            <a:extLst>
              <a:ext uri="{FF2B5EF4-FFF2-40B4-BE49-F238E27FC236}">
                <a16:creationId xmlns:a16="http://schemas.microsoft.com/office/drawing/2014/main" id="{80272CEB-1102-4406-56BE-17F5F93AD9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730" y="5230848"/>
            <a:ext cx="5494020" cy="97640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D1F65A54-69F1-7F62-C0AB-B107924D41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3602" y="93297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7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B1E67-F8C6-5618-1407-411B07E9F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62B9BD4-639A-3042-3393-10B80EF71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3" name="TextBox 1">
            <a:extLst>
              <a:ext uri="{FF2B5EF4-FFF2-40B4-BE49-F238E27FC236}">
                <a16:creationId xmlns:a16="http://schemas.microsoft.com/office/drawing/2014/main" id="{390C5E86-DC04-28AF-2138-AFBCA1915346}"/>
              </a:ext>
            </a:extLst>
          </p:cNvPr>
          <p:cNvSpPr txBox="1"/>
          <p:nvPr/>
        </p:nvSpPr>
        <p:spPr>
          <a:xfrm>
            <a:off x="332466" y="34203"/>
            <a:ext cx="589257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 err="1"/>
              <a:t>Summary</a:t>
            </a:r>
            <a:r>
              <a:rPr lang="it-IT" dirty="0"/>
              <a:t> and take home </a:t>
            </a:r>
            <a:r>
              <a:rPr lang="it-IT" dirty="0" err="1"/>
              <a:t>message</a:t>
            </a:r>
            <a:endParaRPr lang="en-US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302E820-643D-59D4-5A5F-5B066C581FDD}"/>
              </a:ext>
            </a:extLst>
          </p:cNvPr>
          <p:cNvSpPr txBox="1"/>
          <p:nvPr/>
        </p:nvSpPr>
        <p:spPr>
          <a:xfrm>
            <a:off x="5296341" y="3555554"/>
            <a:ext cx="6048376" cy="158755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b="1" u="sng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Do this</a:t>
            </a: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Chose case by case combining therapies</a:t>
            </a: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Check patients for response to treatment  </a:t>
            </a: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Be ready for new therapeutic inputs from Rome V  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E19E014B-41C6-39B0-EC02-1FB9B2D57C65}"/>
              </a:ext>
            </a:extLst>
          </p:cNvPr>
          <p:cNvSpPr txBox="1"/>
          <p:nvPr/>
        </p:nvSpPr>
        <p:spPr>
          <a:xfrm>
            <a:off x="332868" y="835258"/>
            <a:ext cx="4592856" cy="54405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Treatment of FD is still challenging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Prokinetics and neuromodulators are superior to placebo, but patients’ selection is necessary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According to guidelines:</a:t>
            </a:r>
          </a:p>
          <a:p>
            <a:pPr>
              <a:lnSpc>
                <a:spcPts val="3000"/>
              </a:lnSpc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	-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Phenotype-driven therapy </a:t>
            </a:r>
          </a:p>
          <a:p>
            <a:pPr>
              <a:lnSpc>
                <a:spcPts val="3000"/>
              </a:lnSpc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	(PDS vs EPS) improves 	precision;</a:t>
            </a:r>
          </a:p>
          <a:p>
            <a:pPr>
              <a:lnSpc>
                <a:spcPts val="3000"/>
              </a:lnSpc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	-Prokinetics and neuromodulators 	should 	be  considered as second/third 	line 	approach</a:t>
            </a: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Management of severe patients is further beyond evidence-based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C9C0C87-8AB9-CA83-8FAF-A7DEA51CC369}"/>
              </a:ext>
            </a:extLst>
          </p:cNvPr>
          <p:cNvSpPr txBox="1"/>
          <p:nvPr/>
        </p:nvSpPr>
        <p:spPr>
          <a:xfrm>
            <a:off x="5296341" y="835258"/>
            <a:ext cx="5892575" cy="235699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b="1" u="sng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Stop doing this</a:t>
            </a:r>
          </a:p>
          <a:p>
            <a:pPr marL="342900" indent="-342900">
              <a:lnSpc>
                <a:spcPts val="3000"/>
              </a:lnSpc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Chronic prokinetics without monitoring for AEs</a:t>
            </a:r>
          </a:p>
          <a:p>
            <a:pPr marL="342900" indent="-342900">
              <a:lnSpc>
                <a:spcPts val="3000"/>
              </a:lnSpc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Endless PPIs with no objective benefit or plan to de-prescribe</a:t>
            </a:r>
          </a:p>
          <a:p>
            <a:pPr marL="342900" indent="-342900">
              <a:lnSpc>
                <a:spcPts val="3000"/>
              </a:lnSpc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SSRIs as primary neuromodulators for FD</a:t>
            </a:r>
          </a:p>
          <a:p>
            <a:pPr marL="342900" indent="-342900">
              <a:lnSpc>
                <a:spcPts val="3000"/>
              </a:lnSpc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Treating FD like gastroparesis by default</a:t>
            </a:r>
          </a:p>
        </p:txBody>
      </p:sp>
    </p:spTree>
    <p:extLst>
      <p:ext uri="{BB962C8B-B14F-4D97-AF65-F5344CB8AC3E}">
        <p14:creationId xmlns:p14="http://schemas.microsoft.com/office/powerpoint/2010/main" val="16504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8B1B5-CEAC-7069-D026-85FB61563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ED87AF39-D639-5D35-1B9D-05F24172B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1E37426-91CC-93B8-DCC2-042061500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040" y="1421055"/>
            <a:ext cx="7772400" cy="4015889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1E340A9-A648-9299-AD31-4A0B349C9379}"/>
              </a:ext>
            </a:extLst>
          </p:cNvPr>
          <p:cNvSpPr txBox="1"/>
          <p:nvPr/>
        </p:nvSpPr>
        <p:spPr>
          <a:xfrm>
            <a:off x="144254" y="6527095"/>
            <a:ext cx="61036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Camilleri M,  Sarnelli G et al . Gastroenterology in press DOI: https://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/10.1053/j.gastro.2026.02.010</a:t>
            </a:r>
          </a:p>
        </p:txBody>
      </p:sp>
    </p:spTree>
    <p:extLst>
      <p:ext uri="{BB962C8B-B14F-4D97-AF65-F5344CB8AC3E}">
        <p14:creationId xmlns:p14="http://schemas.microsoft.com/office/powerpoint/2010/main" val="441389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2322E87-FC83-7BC3-7518-0E3D396C4957}"/>
              </a:ext>
            </a:extLst>
          </p:cNvPr>
          <p:cNvSpPr txBox="1"/>
          <p:nvPr/>
        </p:nvSpPr>
        <p:spPr>
          <a:xfrm>
            <a:off x="555172" y="2720922"/>
            <a:ext cx="6097978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b="1" dirty="0" err="1">
                <a:solidFill>
                  <a:srgbClr val="000000"/>
                </a:solidFill>
                <a:effectLst/>
                <a:latin typeface="Helvetica" pitchFamily="2" charset="0"/>
              </a:rPr>
              <a:t>Conflict</a:t>
            </a:r>
            <a:r>
              <a:rPr lang="it-IT" b="1" dirty="0">
                <a:solidFill>
                  <a:srgbClr val="000000"/>
                </a:solidFill>
                <a:effectLst/>
                <a:latin typeface="Helvetica" pitchFamily="2" charset="0"/>
              </a:rPr>
              <a:t> of </a:t>
            </a:r>
            <a:r>
              <a:rPr lang="it-IT" b="1" dirty="0" err="1">
                <a:solidFill>
                  <a:srgbClr val="000000"/>
                </a:solidFill>
                <a:effectLst/>
                <a:latin typeface="Helvetica" pitchFamily="2" charset="0"/>
              </a:rPr>
              <a:t>interests</a:t>
            </a:r>
            <a:r>
              <a:rPr lang="it-IT" b="1" dirty="0">
                <a:solidFill>
                  <a:srgbClr val="000000"/>
                </a:solidFill>
                <a:effectLst/>
                <a:latin typeface="Helvetica" pitchFamily="2" charset="0"/>
              </a:rPr>
              <a:t>:</a:t>
            </a:r>
          </a:p>
          <a:p>
            <a:pPr>
              <a:buNone/>
            </a:pPr>
            <a:endParaRPr lang="it-IT" b="1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>
              <a:buNone/>
            </a:pPr>
            <a:r>
              <a:rPr lang="it-IT" dirty="0">
                <a:solidFill>
                  <a:srgbClr val="000000"/>
                </a:solidFill>
                <a:effectLst/>
                <a:latin typeface="Helvetica" pitchFamily="2" charset="0"/>
              </a:rPr>
              <a:t>Consulting </a:t>
            </a:r>
            <a:r>
              <a:rPr lang="it-IT" dirty="0" err="1">
                <a:solidFill>
                  <a:srgbClr val="000000"/>
                </a:solidFill>
                <a:effectLst/>
                <a:latin typeface="Helvetica" pitchFamily="2" charset="0"/>
              </a:rPr>
              <a:t>fees</a:t>
            </a:r>
            <a:r>
              <a:rPr lang="it-IT" dirty="0">
                <a:solidFill>
                  <a:srgbClr val="000000"/>
                </a:solidFill>
                <a:effectLst/>
                <a:latin typeface="Helvetica" pitchFamily="2" charset="0"/>
              </a:rPr>
              <a:t> or </a:t>
            </a:r>
            <a:r>
              <a:rPr lang="it-IT" dirty="0" err="1">
                <a:solidFill>
                  <a:srgbClr val="000000"/>
                </a:solidFill>
                <a:effectLst/>
                <a:latin typeface="Helvetica" pitchFamily="2" charset="0"/>
              </a:rPr>
              <a:t>advisory</a:t>
            </a:r>
            <a:r>
              <a:rPr lang="it-IT" dirty="0">
                <a:solidFill>
                  <a:srgbClr val="000000"/>
                </a:solidFill>
                <a:effectLst/>
                <a:latin typeface="Helvetica" pitchFamily="2" charset="0"/>
              </a:rPr>
              <a:t> board for:</a:t>
            </a:r>
          </a:p>
          <a:p>
            <a:pPr>
              <a:buNone/>
            </a:pP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Aboca</a:t>
            </a: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, </a:t>
            </a: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Alfasigma</a:t>
            </a: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, </a:t>
            </a: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Bruschettini</a:t>
            </a: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, </a:t>
            </a: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Farmagens</a:t>
            </a: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, Dr. Falk, </a:t>
            </a:r>
          </a:p>
          <a:p>
            <a:pPr>
              <a:buNone/>
            </a:pP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Malesci, Recordati, Reckitt, Sanofi/</a:t>
            </a: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Regeneron</a:t>
            </a:r>
            <a:r>
              <a:rPr lang="it-IT" sz="1400" dirty="0">
                <a:solidFill>
                  <a:srgbClr val="000000"/>
                </a:solidFill>
                <a:effectLst/>
                <a:latin typeface="Helvetica" pitchFamily="2" charset="0"/>
              </a:rPr>
              <a:t>, </a:t>
            </a:r>
            <a:r>
              <a:rPr lang="it-IT" sz="1400" dirty="0" err="1">
                <a:solidFill>
                  <a:srgbClr val="000000"/>
                </a:solidFill>
                <a:effectLst/>
                <a:latin typeface="Helvetica" pitchFamily="2" charset="0"/>
              </a:rPr>
              <a:t>Takeda</a:t>
            </a:r>
            <a:endParaRPr lang="it-IT" sz="1400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>
              <a:buNone/>
            </a:pPr>
            <a:endParaRPr lang="it-IT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>
              <a:buNone/>
            </a:pPr>
            <a:endParaRPr lang="it-IT" dirty="0">
              <a:solidFill>
                <a:srgbClr val="000000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58F17B3-9D37-5A31-9BFB-C27A8D1F73AF}"/>
              </a:ext>
            </a:extLst>
          </p:cNvPr>
          <p:cNvSpPr/>
          <p:nvPr/>
        </p:nvSpPr>
        <p:spPr>
          <a:xfrm>
            <a:off x="1237779" y="3015257"/>
            <a:ext cx="10954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66"/>
              </a:buClr>
            </a:pPr>
            <a:r>
              <a:rPr lang="en-GB" sz="2000" i="1" u="sng" dirty="0" err="1">
                <a:solidFill>
                  <a:srgbClr val="000000"/>
                </a:solidFill>
              </a:rPr>
              <a:t>Dottore</a:t>
            </a:r>
            <a:r>
              <a:rPr lang="en-GB" sz="2000" dirty="0">
                <a:solidFill>
                  <a:srgbClr val="000000"/>
                </a:solidFill>
              </a:rPr>
              <a:t>: </a:t>
            </a:r>
            <a:r>
              <a:rPr lang="it-IT" sz="2000" dirty="0">
                <a:solidFill>
                  <a:srgbClr val="000000"/>
                </a:solidFill>
              </a:rPr>
              <a:t>H</a:t>
            </a:r>
            <a:r>
              <a:rPr lang="en-GB" sz="2000" dirty="0">
                <a:solidFill>
                  <a:srgbClr val="000000"/>
                </a:solidFill>
              </a:rPr>
              <a:t>o </a:t>
            </a:r>
            <a:r>
              <a:rPr lang="en-GB" sz="2000" dirty="0" err="1">
                <a:solidFill>
                  <a:srgbClr val="000000"/>
                </a:solidFill>
              </a:rPr>
              <a:t>mangiato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della</a:t>
            </a:r>
            <a:r>
              <a:rPr lang="en-GB" sz="2000" dirty="0">
                <a:solidFill>
                  <a:srgbClr val="000000"/>
                </a:solidFill>
              </a:rPr>
              <a:t> pasta al sugo di pomodoro e mi </a:t>
            </a:r>
            <a:r>
              <a:rPr lang="en-GB" sz="2000" dirty="0" err="1">
                <a:solidFill>
                  <a:srgbClr val="000000"/>
                </a:solidFill>
              </a:rPr>
              <a:t>si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è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gonfiato</a:t>
            </a:r>
            <a:r>
              <a:rPr lang="en-GB" sz="2000" dirty="0">
                <a:solidFill>
                  <a:srgbClr val="000000"/>
                </a:solidFill>
              </a:rPr>
              <a:t> lo  </a:t>
            </a:r>
            <a:r>
              <a:rPr lang="en-GB" sz="2000" dirty="0" err="1">
                <a:solidFill>
                  <a:srgbClr val="000000"/>
                </a:solidFill>
              </a:rPr>
              <a:t>stomaco</a:t>
            </a:r>
            <a:endParaRPr lang="en-GB" sz="2000" dirty="0">
              <a:solidFill>
                <a:srgbClr val="000000"/>
              </a:solidFill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73D868DA-E087-D61B-1BB7-6E4B5CB7609D}"/>
              </a:ext>
            </a:extLst>
          </p:cNvPr>
          <p:cNvSpPr/>
          <p:nvPr/>
        </p:nvSpPr>
        <p:spPr>
          <a:xfrm>
            <a:off x="554287" y="179601"/>
            <a:ext cx="11008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impact of </a:t>
            </a:r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dyspepsia</a:t>
            </a:r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 </a:t>
            </a:r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</a:t>
            </a:r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</a:t>
            </a:r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life </a:t>
            </a:r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experience</a:t>
            </a:r>
            <a:endParaRPr lang="it-IT" sz="3200" dirty="0">
              <a:solidFill>
                <a:srgbClr val="22468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F832F8A-794B-0F6B-FB76-05C8826725D8}"/>
              </a:ext>
            </a:extLst>
          </p:cNvPr>
          <p:cNvSpPr/>
          <p:nvPr/>
        </p:nvSpPr>
        <p:spPr>
          <a:xfrm>
            <a:off x="1260031" y="4254393"/>
            <a:ext cx="10303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00066"/>
              </a:buClr>
            </a:pPr>
            <a:r>
              <a:rPr lang="en-GB" sz="2000" i="1" u="sng" dirty="0" err="1">
                <a:solidFill>
                  <a:srgbClr val="000000"/>
                </a:solidFill>
              </a:rPr>
              <a:t>Dottore</a:t>
            </a:r>
            <a:r>
              <a:rPr lang="en-GB" sz="2000" dirty="0">
                <a:solidFill>
                  <a:srgbClr val="000000"/>
                </a:solidFill>
              </a:rPr>
              <a:t>: </a:t>
            </a:r>
            <a:r>
              <a:rPr lang="en-GB" sz="2000" dirty="0" err="1">
                <a:solidFill>
                  <a:srgbClr val="000000"/>
                </a:solidFill>
              </a:rPr>
              <a:t>Ho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bevuto</a:t>
            </a:r>
            <a:r>
              <a:rPr lang="en-GB" sz="2000" dirty="0">
                <a:solidFill>
                  <a:srgbClr val="000000"/>
                </a:solidFill>
              </a:rPr>
              <a:t> del vino </a:t>
            </a:r>
            <a:r>
              <a:rPr lang="en-GB" sz="2000" dirty="0" err="1">
                <a:solidFill>
                  <a:srgbClr val="000000"/>
                </a:solidFill>
              </a:rPr>
              <a:t>rosso</a:t>
            </a:r>
            <a:r>
              <a:rPr lang="en-GB" sz="2000" dirty="0">
                <a:solidFill>
                  <a:srgbClr val="000000"/>
                </a:solidFill>
              </a:rPr>
              <a:t> a </a:t>
            </a:r>
            <a:r>
              <a:rPr lang="en-GB" sz="2000" dirty="0" err="1">
                <a:solidFill>
                  <a:srgbClr val="000000"/>
                </a:solidFill>
              </a:rPr>
              <a:t>cena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ed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ho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avuto</a:t>
            </a:r>
            <a:r>
              <a:rPr lang="en-GB" sz="2000" dirty="0">
                <a:solidFill>
                  <a:srgbClr val="000000"/>
                </a:solidFill>
              </a:rPr>
              <a:t> mal di </a:t>
            </a:r>
            <a:r>
              <a:rPr lang="en-GB" sz="2000" dirty="0" err="1">
                <a:solidFill>
                  <a:srgbClr val="000000"/>
                </a:solidFill>
              </a:rPr>
              <a:t>stomaco</a:t>
            </a:r>
            <a:endParaRPr lang="en-GB" sz="2000" dirty="0">
              <a:solidFill>
                <a:srgbClr val="000000"/>
              </a:solidFill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A20E55A-5AB9-F1AF-7EF8-398172EC6E87}"/>
              </a:ext>
            </a:extLst>
          </p:cNvPr>
          <p:cNvSpPr/>
          <p:nvPr/>
        </p:nvSpPr>
        <p:spPr>
          <a:xfrm>
            <a:off x="1237779" y="5205303"/>
            <a:ext cx="97127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66"/>
              </a:buClr>
            </a:pPr>
            <a:r>
              <a:rPr lang="en-GB" sz="2000" i="1" u="sng" dirty="0">
                <a:solidFill>
                  <a:srgbClr val="000000"/>
                </a:solidFill>
              </a:rPr>
              <a:t>Dottore</a:t>
            </a:r>
            <a:r>
              <a:rPr lang="en-GB" sz="2000" dirty="0">
                <a:solidFill>
                  <a:srgbClr val="000000"/>
                </a:solidFill>
              </a:rPr>
              <a:t>: </a:t>
            </a:r>
            <a:r>
              <a:rPr lang="en-GB" sz="2000" dirty="0">
                <a:solidFill>
                  <a:srgbClr val="FF0000"/>
                </a:solidFill>
              </a:rPr>
              <a:t>Ho </a:t>
            </a:r>
            <a:r>
              <a:rPr lang="en-GB" sz="2000" dirty="0" err="1">
                <a:solidFill>
                  <a:srgbClr val="FF0000"/>
                </a:solidFill>
              </a:rPr>
              <a:t>concultato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diversi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medici</a:t>
            </a:r>
            <a:r>
              <a:rPr lang="en-GB" sz="2000" dirty="0">
                <a:solidFill>
                  <a:srgbClr val="FF0000"/>
                </a:solidFill>
              </a:rPr>
              <a:t> e </a:t>
            </a:r>
            <a:r>
              <a:rPr lang="en-GB" sz="2000" dirty="0" err="1">
                <a:solidFill>
                  <a:srgbClr val="FF0000"/>
                </a:solidFill>
              </a:rPr>
              <a:t>praticato</a:t>
            </a:r>
            <a:r>
              <a:rPr lang="en-GB" sz="2000" dirty="0">
                <a:solidFill>
                  <a:srgbClr val="FF0000"/>
                </a:solidFill>
              </a:rPr>
              <a:t> diverse </a:t>
            </a:r>
            <a:r>
              <a:rPr lang="en-GB" sz="2000" dirty="0" err="1">
                <a:solidFill>
                  <a:srgbClr val="FF0000"/>
                </a:solidFill>
              </a:rPr>
              <a:t>terapie</a:t>
            </a:r>
            <a:r>
              <a:rPr lang="en-GB" sz="2000" dirty="0">
                <a:solidFill>
                  <a:srgbClr val="FF0000"/>
                </a:solidFill>
              </a:rPr>
              <a:t> senza </a:t>
            </a:r>
            <a:r>
              <a:rPr lang="en-GB" sz="2000" dirty="0" err="1">
                <a:solidFill>
                  <a:srgbClr val="FF0000"/>
                </a:solidFill>
              </a:rPr>
              <a:t>grossi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benefici</a:t>
            </a:r>
            <a:r>
              <a:rPr lang="en-GB" sz="2000" dirty="0">
                <a:solidFill>
                  <a:srgbClr val="FF0000"/>
                </a:solidFill>
              </a:rPr>
              <a:t>. Ho un </a:t>
            </a:r>
            <a:r>
              <a:rPr lang="en-GB" sz="2000" dirty="0" err="1">
                <a:solidFill>
                  <a:srgbClr val="FF0000"/>
                </a:solidFill>
              </a:rPr>
              <a:t>tumore</a:t>
            </a:r>
            <a:r>
              <a:rPr lang="en-GB" sz="2000" dirty="0">
                <a:solidFill>
                  <a:srgbClr val="FF0000"/>
                </a:solidFill>
              </a:rPr>
              <a:t> o </a:t>
            </a:r>
            <a:r>
              <a:rPr lang="it-IT" sz="2000" dirty="0">
                <a:solidFill>
                  <a:srgbClr val="FF0000"/>
                </a:solidFill>
              </a:rPr>
              <a:t>m</a:t>
            </a:r>
            <a:r>
              <a:rPr lang="en-GB" sz="2000" dirty="0" err="1">
                <a:solidFill>
                  <a:srgbClr val="FF0000"/>
                </a:solidFill>
              </a:rPr>
              <a:t>agari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sono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intollerante</a:t>
            </a:r>
            <a:r>
              <a:rPr lang="en-GB" sz="2000" dirty="0">
                <a:solidFill>
                  <a:srgbClr val="FF0000"/>
                </a:solidFill>
              </a:rPr>
              <a:t> a </a:t>
            </a:r>
            <a:r>
              <a:rPr lang="en-GB" sz="2000" dirty="0" err="1">
                <a:solidFill>
                  <a:srgbClr val="FF0000"/>
                </a:solidFill>
              </a:rPr>
              <a:t>qualche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 err="1">
                <a:solidFill>
                  <a:srgbClr val="FF0000"/>
                </a:solidFill>
              </a:rPr>
              <a:t>alimento</a:t>
            </a:r>
            <a:r>
              <a:rPr lang="en-GB" sz="2000" dirty="0">
                <a:solidFill>
                  <a:srgbClr val="FF0000"/>
                </a:solidFill>
              </a:rPr>
              <a:t> ???  </a:t>
            </a:r>
            <a:endParaRPr lang="it-IT" sz="2000" dirty="0">
              <a:solidFill>
                <a:srgbClr val="FF0000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E6B5BB4-2161-E771-61AC-C8FF47CD10EA}"/>
              </a:ext>
            </a:extLst>
          </p:cNvPr>
          <p:cNvSpPr/>
          <p:nvPr/>
        </p:nvSpPr>
        <p:spPr>
          <a:xfrm>
            <a:off x="1237779" y="1979245"/>
            <a:ext cx="9138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66"/>
              </a:buClr>
            </a:pPr>
            <a:r>
              <a:rPr lang="en-GB" sz="2000" i="1" u="sng" dirty="0" err="1">
                <a:solidFill>
                  <a:srgbClr val="000000"/>
                </a:solidFill>
              </a:rPr>
              <a:t>Dottore</a:t>
            </a:r>
            <a:r>
              <a:rPr lang="en-GB" sz="2000" dirty="0">
                <a:solidFill>
                  <a:srgbClr val="000000"/>
                </a:solidFill>
              </a:rPr>
              <a:t>: </a:t>
            </a:r>
            <a:r>
              <a:rPr lang="it-IT" sz="2000" dirty="0">
                <a:solidFill>
                  <a:srgbClr val="000000"/>
                </a:solidFill>
              </a:rPr>
              <a:t>H</a:t>
            </a:r>
            <a:r>
              <a:rPr lang="en-GB" sz="2000" dirty="0">
                <a:solidFill>
                  <a:srgbClr val="000000"/>
                </a:solidFill>
              </a:rPr>
              <a:t>o </a:t>
            </a:r>
            <a:r>
              <a:rPr lang="en-GB" sz="2000" dirty="0" err="1">
                <a:solidFill>
                  <a:srgbClr val="000000"/>
                </a:solidFill>
              </a:rPr>
              <a:t>difficoltà</a:t>
            </a:r>
            <a:r>
              <a:rPr lang="en-GB" sz="2000" dirty="0">
                <a:solidFill>
                  <a:srgbClr val="000000"/>
                </a:solidFill>
              </a:rPr>
              <a:t> a </a:t>
            </a:r>
            <a:r>
              <a:rPr lang="en-GB" sz="2000" dirty="0" err="1">
                <a:solidFill>
                  <a:srgbClr val="000000"/>
                </a:solidFill>
              </a:rPr>
              <a:t>digerire</a:t>
            </a:r>
            <a:r>
              <a:rPr lang="en-GB" sz="2000" dirty="0">
                <a:solidFill>
                  <a:srgbClr val="000000"/>
                </a:solidFill>
              </a:rPr>
              <a:t> mi </a:t>
            </a:r>
            <a:r>
              <a:rPr lang="en-GB" sz="2000" dirty="0" err="1">
                <a:solidFill>
                  <a:srgbClr val="000000"/>
                </a:solidFill>
              </a:rPr>
              <a:t>sazio</a:t>
            </a:r>
            <a:r>
              <a:rPr lang="en-GB" sz="2000" dirty="0">
                <a:solidFill>
                  <a:srgbClr val="000000"/>
                </a:solidFill>
              </a:rPr>
              <a:t> subito e </a:t>
            </a:r>
            <a:r>
              <a:rPr lang="en-GB" sz="2000" dirty="0" err="1">
                <a:solidFill>
                  <a:srgbClr val="000000"/>
                </a:solidFill>
              </a:rPr>
              <a:t>sto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dimagrendo</a:t>
            </a:r>
            <a:r>
              <a:rPr lang="en-GB" sz="2000" dirty="0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05789D69-C4CF-84F9-BA6C-449BBD902C8F}"/>
              </a:ext>
            </a:extLst>
          </p:cNvPr>
          <p:cNvSpPr/>
          <p:nvPr/>
        </p:nvSpPr>
        <p:spPr>
          <a:xfrm>
            <a:off x="1237778" y="3651159"/>
            <a:ext cx="10954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66"/>
              </a:buClr>
            </a:pPr>
            <a:r>
              <a:rPr lang="en-GB" sz="2000" i="1" u="sng" dirty="0" err="1">
                <a:solidFill>
                  <a:srgbClr val="000000"/>
                </a:solidFill>
              </a:rPr>
              <a:t>Dottore</a:t>
            </a:r>
            <a:r>
              <a:rPr lang="en-GB" sz="2000" dirty="0">
                <a:solidFill>
                  <a:srgbClr val="000000"/>
                </a:solidFill>
              </a:rPr>
              <a:t>: </a:t>
            </a:r>
            <a:r>
              <a:rPr lang="it-IT" sz="2000" dirty="0">
                <a:solidFill>
                  <a:srgbClr val="000000"/>
                </a:solidFill>
              </a:rPr>
              <a:t>H</a:t>
            </a:r>
            <a:r>
              <a:rPr lang="en-GB" sz="2000" dirty="0">
                <a:solidFill>
                  <a:srgbClr val="000000"/>
                </a:solidFill>
              </a:rPr>
              <a:t>o un </a:t>
            </a:r>
            <a:r>
              <a:rPr lang="en-GB" sz="2000" dirty="0" err="1">
                <a:solidFill>
                  <a:srgbClr val="000000"/>
                </a:solidFill>
              </a:rPr>
              <a:t>bruciore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fisso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allo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stoamco</a:t>
            </a:r>
            <a:r>
              <a:rPr lang="en-GB" sz="2000" dirty="0">
                <a:solidFill>
                  <a:srgbClr val="000000"/>
                </a:solidFill>
              </a:rPr>
              <a:t>, </a:t>
            </a:r>
            <a:r>
              <a:rPr lang="en-GB" sz="2000" dirty="0" err="1">
                <a:solidFill>
                  <a:srgbClr val="000000"/>
                </a:solidFill>
              </a:rPr>
              <a:t>indipendente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dai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dirty="0" err="1">
                <a:solidFill>
                  <a:srgbClr val="000000"/>
                </a:solidFill>
              </a:rPr>
              <a:t>pasti</a:t>
            </a:r>
            <a:endParaRPr lang="en-GB" sz="2000" dirty="0">
              <a:solidFill>
                <a:srgbClr val="000000"/>
              </a:solidFill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E384986-1BF0-147E-E40B-0D6BA115C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26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2C28DCC-F7E5-80C9-14A6-360B1902F1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438" t="6218" r="82096" b="55101"/>
          <a:stretch>
            <a:fillRect/>
          </a:stretch>
        </p:blipFill>
        <p:spPr bwMode="auto">
          <a:xfrm>
            <a:off x="631280" y="2126743"/>
            <a:ext cx="1294410" cy="153191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B556E994-79EB-F4F5-2A2A-8E51271D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866" y="6465397"/>
            <a:ext cx="3245923" cy="2960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9620" rIns="81639" bIns="4082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</a:tabLst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Golen N. et al </a:t>
            </a:r>
            <a:r>
              <a:rPr kumimoji="0" lang="en-GB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Neurogastroenterology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&amp; Motility, 2025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9B39D960-BD9E-FCE4-044A-A12848261CFB}"/>
              </a:ext>
            </a:extLst>
          </p:cNvPr>
          <p:cNvSpPr/>
          <p:nvPr/>
        </p:nvSpPr>
        <p:spPr>
          <a:xfrm>
            <a:off x="1014584" y="2813835"/>
            <a:ext cx="672916" cy="648071"/>
          </a:xfrm>
          <a:prstGeom prst="ellipse">
            <a:avLst/>
          </a:prstGeom>
          <a:solidFill>
            <a:srgbClr val="FF0000">
              <a:alpha val="5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117E2E5-84D8-55E6-556B-BE270D3F9129}"/>
              </a:ext>
            </a:extLst>
          </p:cNvPr>
          <p:cNvSpPr txBox="1"/>
          <p:nvPr/>
        </p:nvSpPr>
        <p:spPr>
          <a:xfrm>
            <a:off x="61639" y="3872956"/>
            <a:ext cx="2285605" cy="523220"/>
          </a:xfrm>
          <a:prstGeom prst="rect">
            <a:avLst/>
          </a:prstGeom>
          <a:solidFill>
            <a:srgbClr val="0063A8"/>
          </a:solidFill>
          <a:ln>
            <a:solidFill>
              <a:srgbClr val="0063A8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Syndrome originating in the gastroduodenal region 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D0A2F8BB-044E-10D0-6696-BF027CCFB2E9}"/>
              </a:ext>
            </a:extLst>
          </p:cNvPr>
          <p:cNvGrpSpPr/>
          <p:nvPr/>
        </p:nvGrpSpPr>
        <p:grpSpPr>
          <a:xfrm>
            <a:off x="2679387" y="973016"/>
            <a:ext cx="5163351" cy="5492382"/>
            <a:chOff x="2679387" y="973016"/>
            <a:chExt cx="5163351" cy="5492382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87A95063-2ECA-9C6A-1BF4-5868DEDD3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9344" t="9455" r="41464" b="45790"/>
            <a:stretch>
              <a:fillRect/>
            </a:stretch>
          </p:blipFill>
          <p:spPr>
            <a:xfrm>
              <a:off x="5380358" y="3850234"/>
              <a:ext cx="2184399" cy="2389019"/>
            </a:xfrm>
            <a:prstGeom prst="rect">
              <a:avLst/>
            </a:prstGeom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45EF15BE-2D24-989A-A3C6-5A42697CC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42274" y="1354043"/>
              <a:ext cx="2184400" cy="2209800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BE62BEF8-4E13-D8B7-A0BC-A348331AF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98545" y="1354043"/>
              <a:ext cx="2159000" cy="2209800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8426EC4A-FF1B-3353-2FE1-3D1C2B184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79387" y="4029454"/>
              <a:ext cx="2358218" cy="2209799"/>
            </a:xfrm>
            <a:prstGeom prst="rect">
              <a:avLst/>
            </a:prstGeom>
          </p:spPr>
        </p:pic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6ACF5612-E452-89F4-6926-ACFDFFD987F7}"/>
                </a:ext>
              </a:extLst>
            </p:cNvPr>
            <p:cNvSpPr/>
            <p:nvPr/>
          </p:nvSpPr>
          <p:spPr>
            <a:xfrm>
              <a:off x="2679387" y="973016"/>
              <a:ext cx="5163351" cy="549238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076EE108-E10C-EEAB-12A9-1D356B170CFA}"/>
                </a:ext>
              </a:extLst>
            </p:cNvPr>
            <p:cNvSpPr txBox="1"/>
            <p:nvPr/>
          </p:nvSpPr>
          <p:spPr>
            <a:xfrm>
              <a:off x="2679387" y="973016"/>
              <a:ext cx="5163351" cy="369332"/>
            </a:xfrm>
            <a:prstGeom prst="rect">
              <a:avLst/>
            </a:prstGeom>
            <a:solidFill>
              <a:srgbClr val="0063A8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Core symptoms</a:t>
              </a:r>
            </a:p>
          </p:txBody>
        </p:sp>
      </p:grp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03797A4D-5153-AF82-1653-DF3135BC156D}"/>
              </a:ext>
            </a:extLst>
          </p:cNvPr>
          <p:cNvGrpSpPr/>
          <p:nvPr/>
        </p:nvGrpSpPr>
        <p:grpSpPr>
          <a:xfrm>
            <a:off x="8202548" y="973016"/>
            <a:ext cx="3416718" cy="4656815"/>
            <a:chOff x="8410383" y="1125416"/>
            <a:chExt cx="3416718" cy="4656815"/>
          </a:xfrm>
        </p:grpSpPr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BD049CB7-E6D5-6A4E-58F9-ED271460A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10383" y="2215462"/>
              <a:ext cx="1670087" cy="1650323"/>
            </a:xfrm>
            <a:prstGeom prst="rect">
              <a:avLst/>
            </a:prstGeom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C25D3986-7BAF-52E8-A9C1-82D8A8624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278588" y="2060368"/>
              <a:ext cx="1485900" cy="1854200"/>
            </a:xfrm>
            <a:prstGeom prst="rect">
              <a:avLst/>
            </a:prstGeom>
          </p:spPr>
        </p:pic>
        <p:pic>
          <p:nvPicPr>
            <p:cNvPr id="18" name="Immagine 17">
              <a:extLst>
                <a:ext uri="{FF2B5EF4-FFF2-40B4-BE49-F238E27FC236}">
                  <a16:creationId xmlns:a16="http://schemas.microsoft.com/office/drawing/2014/main" id="{B1289788-D98D-99C4-9D7B-BC023EF77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69401" y="3928031"/>
              <a:ext cx="1460500" cy="1854200"/>
            </a:xfrm>
            <a:prstGeom prst="rect">
              <a:avLst/>
            </a:prstGeom>
          </p:spPr>
        </p:pic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849CA99E-4ADA-1F57-3ECE-3FB6B239493D}"/>
                </a:ext>
              </a:extLst>
            </p:cNvPr>
            <p:cNvSpPr txBox="1"/>
            <p:nvPr/>
          </p:nvSpPr>
          <p:spPr>
            <a:xfrm>
              <a:off x="8410383" y="1125416"/>
              <a:ext cx="3406481" cy="369332"/>
            </a:xfrm>
            <a:prstGeom prst="rect">
              <a:avLst/>
            </a:prstGeom>
            <a:solidFill>
              <a:srgbClr val="0063A8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Secondary symptoms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7C31E8A-5AAF-EF04-3B4C-812430F8CD69}"/>
                </a:ext>
              </a:extLst>
            </p:cNvPr>
            <p:cNvSpPr/>
            <p:nvPr/>
          </p:nvSpPr>
          <p:spPr>
            <a:xfrm>
              <a:off x="8410383" y="1125416"/>
              <a:ext cx="3416718" cy="465681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2EED2C25-7861-D9BF-D37B-0D2FEE13D5C2}"/>
              </a:ext>
            </a:extLst>
          </p:cNvPr>
          <p:cNvSpPr/>
          <p:nvPr/>
        </p:nvSpPr>
        <p:spPr>
          <a:xfrm>
            <a:off x="648660" y="64716"/>
            <a:ext cx="51149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Definition and </a:t>
            </a:r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subtypes</a:t>
            </a:r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FD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D9195F7-2536-6DFE-3D7A-50E624ED4F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36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C82464-0EFE-7350-1CBD-AA6EE809D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6496" y="2637944"/>
            <a:ext cx="4223015" cy="1776791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2"/>
                </a:solidFill>
              </a:rPr>
              <a:t>- Lifestyle and diet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- </a:t>
            </a:r>
            <a:r>
              <a:rPr lang="en-US" sz="2000" dirty="0" err="1">
                <a:solidFill>
                  <a:schemeClr val="bg2"/>
                </a:solidFill>
              </a:rPr>
              <a:t>Antiecretory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- Prokinetics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- Serotoninergic and neuromodulators 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>
                <a:solidFill>
                  <a:schemeClr val="bg2"/>
                </a:solidFill>
              </a:rPr>
              <a:t>- New targets and new therapies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4FBA2C-9E55-8E4F-731D-2094D92B21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7" t="74440" r="37809"/>
          <a:stretch/>
        </p:blipFill>
        <p:spPr bwMode="auto">
          <a:xfrm>
            <a:off x="1164171" y="3714285"/>
            <a:ext cx="1763412" cy="2033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B1F5179A-33AA-B6B7-FE6C-7434606805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1363" y="1787640"/>
            <a:ext cx="4223015" cy="41765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Psychological</a:t>
            </a: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co-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factors</a:t>
            </a:r>
            <a:endParaRPr lang="it-IT" sz="2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endParaRPr lang="it-IT" sz="2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endParaRPr lang="it-IT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Calibri"/>
                <a:cs typeface="Arial"/>
              </a:rPr>
              <a:t> </a:t>
            </a:r>
            <a:r>
              <a:rPr lang="it-IT" sz="2000" dirty="0" err="1">
                <a:solidFill>
                  <a:srgbClr val="000000"/>
                </a:solidFill>
                <a:latin typeface="Calibri"/>
                <a:cs typeface="Arial"/>
              </a:rPr>
              <a:t>Altered</a:t>
            </a:r>
            <a:r>
              <a:rPr lang="it-IT" sz="2000" dirty="0">
                <a:solidFill>
                  <a:srgbClr val="000000"/>
                </a:solidFill>
                <a:latin typeface="Calibri"/>
                <a:cs typeface="Arial"/>
              </a:rPr>
              <a:t> </a:t>
            </a:r>
            <a:r>
              <a:rPr lang="it-IT" sz="2000" dirty="0" err="1">
                <a:solidFill>
                  <a:srgbClr val="000000"/>
                </a:solidFill>
                <a:latin typeface="Calibri"/>
                <a:cs typeface="Arial"/>
              </a:rPr>
              <a:t>neurotransmission</a:t>
            </a:r>
            <a:endParaRPr lang="it-IT" sz="1000" dirty="0">
              <a:solidFill>
                <a:srgbClr val="000000"/>
              </a:solidFill>
              <a:latin typeface="Calibri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</a:pPr>
            <a:endParaRPr lang="it-IT" sz="11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Altered</a:t>
            </a: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gastric</a:t>
            </a: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motility</a:t>
            </a:r>
            <a:endParaRPr lang="it-IT" sz="2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Visceral</a:t>
            </a:r>
            <a:r>
              <a:rPr lang="it-IT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</a:t>
            </a:r>
            <a:r>
              <a:rPr lang="it-IT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hypersensitivity</a:t>
            </a:r>
            <a:endParaRPr lang="it-IT" sz="2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endParaRPr lang="it-IT" sz="1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800000"/>
              </a:buClr>
              <a:buFont typeface="Arial" pitchFamily="34" charset="0"/>
              <a:buChar char="•"/>
            </a:pPr>
            <a:r>
              <a:rPr lang="en-GB" sz="2000" kern="1200" dirty="0">
                <a:solidFill>
                  <a:srgbClr val="000000"/>
                </a:solidFill>
                <a:latin typeface="Calibri"/>
                <a:ea typeface="+mn-ea"/>
                <a:cs typeface="Arial"/>
              </a:rPr>
              <a:t> Minimal inflammation and duodenal           </a:t>
            </a:r>
            <a:r>
              <a:rPr lang="en-GB" sz="2000" kern="1200" dirty="0" err="1">
                <a:solidFill>
                  <a:srgbClr val="000000"/>
                </a:solidFill>
                <a:latin typeface="Calibri"/>
                <a:ea typeface="+mn-ea"/>
                <a:cs typeface="Arial"/>
              </a:rPr>
              <a:t>hypersenstivity</a:t>
            </a:r>
            <a:endParaRPr lang="en-GB" sz="2000" kern="1200" dirty="0">
              <a:solidFill>
                <a:srgbClr val="000000"/>
              </a:solidFill>
              <a:latin typeface="Calibri"/>
              <a:ea typeface="+mn-ea"/>
              <a:cs typeface="Arial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2A2FE53-9260-7696-CB9D-08457A1DB950}"/>
              </a:ext>
            </a:extLst>
          </p:cNvPr>
          <p:cNvSpPr txBox="1"/>
          <p:nvPr/>
        </p:nvSpPr>
        <p:spPr>
          <a:xfrm>
            <a:off x="719499" y="1283616"/>
            <a:ext cx="1086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it-IT" sz="1600" b="1" kern="1200" dirty="0" err="1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Symptoms</a:t>
            </a:r>
            <a:endParaRPr lang="en-GB" sz="1600" b="1" kern="1200" dirty="0">
              <a:solidFill>
                <a:srgbClr val="000000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6" name="Picture 4" descr="http://upload.wikimedia.org/wikipedia/commons/thumb/6/6d/Brain_stem_normal_human.svg/518px-Brain_stem_normal_human.svg.png">
            <a:extLst>
              <a:ext uri="{FF2B5EF4-FFF2-40B4-BE49-F238E27FC236}">
                <a16:creationId xmlns:a16="http://schemas.microsoft.com/office/drawing/2014/main" id="{8EE25137-F469-21E4-EE8A-11C5D381A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b="22637"/>
          <a:stretch>
            <a:fillRect/>
          </a:stretch>
        </p:blipFill>
        <p:spPr bwMode="auto">
          <a:xfrm>
            <a:off x="1753998" y="1571648"/>
            <a:ext cx="1057728" cy="1066296"/>
          </a:xfrm>
          <a:prstGeom prst="rect">
            <a:avLst/>
          </a:prstGeom>
          <a:noFill/>
        </p:spPr>
      </p:pic>
      <p:sp>
        <p:nvSpPr>
          <p:cNvPr id="7" name="Ovale 6">
            <a:extLst>
              <a:ext uri="{FF2B5EF4-FFF2-40B4-BE49-F238E27FC236}">
                <a16:creationId xmlns:a16="http://schemas.microsoft.com/office/drawing/2014/main" id="{CF54373F-4192-4F20-9003-C1ADC33F5D73}"/>
              </a:ext>
            </a:extLst>
          </p:cNvPr>
          <p:cNvSpPr/>
          <p:nvPr/>
        </p:nvSpPr>
        <p:spPr>
          <a:xfrm>
            <a:off x="2087545" y="4731198"/>
            <a:ext cx="672916" cy="648071"/>
          </a:xfrm>
          <a:prstGeom prst="ellipse">
            <a:avLst/>
          </a:prstGeom>
          <a:solidFill>
            <a:srgbClr val="FF0000">
              <a:alpha val="5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it-IT" sz="2400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95C76A86-61DE-DEAC-E1D8-9D194F6EF7E0}"/>
              </a:ext>
            </a:extLst>
          </p:cNvPr>
          <p:cNvCxnSpPr/>
          <p:nvPr/>
        </p:nvCxnSpPr>
        <p:spPr bwMode="auto">
          <a:xfrm>
            <a:off x="2308312" y="2867794"/>
            <a:ext cx="6029" cy="100811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CC7049A-FB72-D83C-F5F4-9062D22253B5}"/>
              </a:ext>
            </a:extLst>
          </p:cNvPr>
          <p:cNvSpPr txBox="1"/>
          <p:nvPr/>
        </p:nvSpPr>
        <p:spPr>
          <a:xfrm>
            <a:off x="804131" y="3177310"/>
            <a:ext cx="13422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it-IT" sz="16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Brain-Gut</a:t>
            </a:r>
            <a:r>
              <a:rPr lang="it-IT" sz="1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it-IT" sz="16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axis</a:t>
            </a:r>
            <a:endParaRPr lang="it-IT" sz="16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CBD37556-719A-A21A-6974-EB1118AE5CF4}"/>
              </a:ext>
            </a:extLst>
          </p:cNvPr>
          <p:cNvSpPr/>
          <p:nvPr/>
        </p:nvSpPr>
        <p:spPr>
          <a:xfrm>
            <a:off x="1524211" y="5316064"/>
            <a:ext cx="384884" cy="432048"/>
          </a:xfrm>
          <a:prstGeom prst="ellipse">
            <a:avLst/>
          </a:prstGeom>
          <a:solidFill>
            <a:srgbClr val="FF0000">
              <a:alpha val="5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it-IT" sz="2400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71EC5498-4FB8-8C0D-26C9-00C351A7AD35}"/>
              </a:ext>
            </a:extLst>
          </p:cNvPr>
          <p:cNvSpPr/>
          <p:nvPr/>
        </p:nvSpPr>
        <p:spPr>
          <a:xfrm>
            <a:off x="732123" y="1139600"/>
            <a:ext cx="1152128" cy="648071"/>
          </a:xfrm>
          <a:prstGeom prst="ellipse">
            <a:avLst/>
          </a:prstGeom>
          <a:solidFill>
            <a:srgbClr val="FF0000">
              <a:alpha val="4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it-IT" sz="2400" kern="120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5" name="Freccia sinistra 14">
            <a:extLst>
              <a:ext uri="{FF2B5EF4-FFF2-40B4-BE49-F238E27FC236}">
                <a16:creationId xmlns:a16="http://schemas.microsoft.com/office/drawing/2014/main" id="{4EBB8E34-AD33-E256-BD00-8522409244B4}"/>
              </a:ext>
            </a:extLst>
          </p:cNvPr>
          <p:cNvSpPr/>
          <p:nvPr/>
        </p:nvSpPr>
        <p:spPr>
          <a:xfrm>
            <a:off x="7167242" y="3429000"/>
            <a:ext cx="333697" cy="285285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551DD4F-0F62-760C-4BB1-9F86ED2126F9}"/>
              </a:ext>
            </a:extLst>
          </p:cNvPr>
          <p:cNvSpPr txBox="1"/>
          <p:nvPr/>
        </p:nvSpPr>
        <p:spPr>
          <a:xfrm>
            <a:off x="282905" y="6509846"/>
            <a:ext cx="25227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Tack</a:t>
            </a:r>
            <a:r>
              <a:rPr kumimoji="0" lang="it-IT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2001 and  1998, Sarnelli 2004 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5D2F6AA-7464-FF0E-B9AE-8D6EA3A100F7}"/>
              </a:ext>
            </a:extLst>
          </p:cNvPr>
          <p:cNvSpPr/>
          <p:nvPr/>
        </p:nvSpPr>
        <p:spPr>
          <a:xfrm>
            <a:off x="534360" y="163227"/>
            <a:ext cx="7591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err="1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Pathophysiology</a:t>
            </a:r>
            <a:r>
              <a:rPr lang="it-IT" sz="3200" dirty="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FD and targeting therapy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3566C63F-31FC-6767-4DFF-7393449577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3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56AAE-5277-6F64-6ADA-1EDD5DFEA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4D3A43E-8E8F-7CED-6C70-DF78FC093109}"/>
              </a:ext>
            </a:extLst>
          </p:cNvPr>
          <p:cNvSpPr txBox="1"/>
          <p:nvPr/>
        </p:nvSpPr>
        <p:spPr>
          <a:xfrm>
            <a:off x="9441180" y="6611779"/>
            <a:ext cx="2579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000" dirty="0" err="1">
                <a:solidFill>
                  <a:schemeClr val="bg1">
                    <a:lumMod val="50000"/>
                  </a:schemeClr>
                </a:solidFill>
              </a:rPr>
              <a:t>Lacy</a:t>
            </a:r>
            <a:r>
              <a:rPr lang="it-IT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it-IT" sz="1000" dirty="0" err="1">
                <a:solidFill>
                  <a:schemeClr val="bg1">
                    <a:lumMod val="50000"/>
                  </a:schemeClr>
                </a:solidFill>
              </a:rPr>
              <a:t>B.E.</a:t>
            </a:r>
            <a:r>
              <a:rPr lang="it-IT" sz="1000" dirty="0">
                <a:solidFill>
                  <a:schemeClr val="bg1">
                    <a:lumMod val="50000"/>
                  </a:schemeClr>
                </a:solidFill>
              </a:rPr>
              <a:t>, Am J </a:t>
            </a:r>
            <a:r>
              <a:rPr lang="it-IT" sz="1000" dirty="0" err="1">
                <a:solidFill>
                  <a:schemeClr val="bg1">
                    <a:lumMod val="50000"/>
                  </a:schemeClr>
                </a:solidFill>
              </a:rPr>
              <a:t>Gastroenterol</a:t>
            </a:r>
            <a:r>
              <a:rPr lang="it-IT" sz="1000" dirty="0">
                <a:solidFill>
                  <a:schemeClr val="bg1">
                    <a:lumMod val="50000"/>
                  </a:schemeClr>
                </a:solidFill>
              </a:rPr>
              <a:t>; 2012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EDCB0DC-B21C-06E9-4CB9-A16297C45610}"/>
              </a:ext>
            </a:extLst>
          </p:cNvPr>
          <p:cNvSpPr txBox="1"/>
          <p:nvPr/>
        </p:nvSpPr>
        <p:spPr>
          <a:xfrm>
            <a:off x="982902" y="322603"/>
            <a:ext cx="914400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 err="1"/>
              <a:t>Functional</a:t>
            </a:r>
            <a:r>
              <a:rPr lang="it-IT" dirty="0"/>
              <a:t> </a:t>
            </a:r>
            <a:r>
              <a:rPr lang="it-IT" dirty="0" err="1"/>
              <a:t>dyspepsia</a:t>
            </a:r>
            <a:r>
              <a:rPr lang="it-IT" dirty="0"/>
              <a:t> - </a:t>
            </a:r>
            <a:r>
              <a:rPr lang="it-IT" dirty="0" err="1"/>
              <a:t>Gastroparesis</a:t>
            </a:r>
            <a:endParaRPr lang="it-IT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DD528F4-AA1F-5346-BCBE-CBAC14DF27A9}"/>
              </a:ext>
            </a:extLst>
          </p:cNvPr>
          <p:cNvSpPr txBox="1"/>
          <p:nvPr/>
        </p:nvSpPr>
        <p:spPr>
          <a:xfrm>
            <a:off x="1455196" y="4950595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Rapid</a:t>
            </a:r>
            <a:r>
              <a:rPr lang="it-IT" dirty="0"/>
              <a:t> </a:t>
            </a:r>
          </a:p>
          <a:p>
            <a:pPr algn="ctr"/>
            <a:r>
              <a:rPr lang="it-IT" dirty="0" err="1"/>
              <a:t>gastric</a:t>
            </a:r>
            <a:endParaRPr lang="it-IT" dirty="0"/>
          </a:p>
          <a:p>
            <a:pPr algn="ctr"/>
            <a:r>
              <a:rPr lang="it-IT" dirty="0" err="1"/>
              <a:t>emptying</a:t>
            </a:r>
            <a:endParaRPr lang="it-IT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E98E303-59A2-B58C-5D86-8B7BB7847B91}"/>
              </a:ext>
            </a:extLst>
          </p:cNvPr>
          <p:cNvSpPr txBox="1"/>
          <p:nvPr/>
        </p:nvSpPr>
        <p:spPr>
          <a:xfrm>
            <a:off x="3327404" y="4950595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Normal</a:t>
            </a:r>
            <a:r>
              <a:rPr lang="it-IT" dirty="0"/>
              <a:t> </a:t>
            </a:r>
          </a:p>
          <a:p>
            <a:pPr algn="ctr"/>
            <a:r>
              <a:rPr lang="it-IT" dirty="0" err="1"/>
              <a:t>gastric</a:t>
            </a:r>
            <a:endParaRPr lang="it-IT" dirty="0"/>
          </a:p>
          <a:p>
            <a:pPr algn="ctr"/>
            <a:r>
              <a:rPr lang="it-IT" dirty="0" err="1"/>
              <a:t>emptying</a:t>
            </a:r>
            <a:endParaRPr lang="it-IT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60F1E24-51A5-F058-7B87-18B242856346}"/>
              </a:ext>
            </a:extLst>
          </p:cNvPr>
          <p:cNvSpPr txBox="1"/>
          <p:nvPr/>
        </p:nvSpPr>
        <p:spPr>
          <a:xfrm>
            <a:off x="5703668" y="4950595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Mild</a:t>
            </a:r>
            <a:r>
              <a:rPr lang="it-IT" dirty="0"/>
              <a:t> delay</a:t>
            </a:r>
          </a:p>
          <a:p>
            <a:pPr algn="ctr"/>
            <a:r>
              <a:rPr lang="it-IT" dirty="0" err="1"/>
              <a:t>gastric</a:t>
            </a:r>
            <a:endParaRPr lang="it-IT" dirty="0"/>
          </a:p>
          <a:p>
            <a:pPr algn="ctr"/>
            <a:r>
              <a:rPr lang="it-IT" dirty="0" err="1"/>
              <a:t>emptying</a:t>
            </a:r>
            <a:endParaRPr lang="it-IT" dirty="0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B5DA62E3-D7B0-4295-146E-EA7454AA07B0}"/>
              </a:ext>
            </a:extLst>
          </p:cNvPr>
          <p:cNvSpPr txBox="1"/>
          <p:nvPr/>
        </p:nvSpPr>
        <p:spPr>
          <a:xfrm>
            <a:off x="8511980" y="4972367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Severely</a:t>
            </a:r>
            <a:endParaRPr lang="it-IT" dirty="0"/>
          </a:p>
          <a:p>
            <a:pPr algn="ctr"/>
            <a:r>
              <a:rPr lang="it-IT" dirty="0"/>
              <a:t> </a:t>
            </a:r>
            <a:r>
              <a:rPr lang="it-IT" dirty="0" err="1"/>
              <a:t>delayed</a:t>
            </a:r>
            <a:r>
              <a:rPr lang="it-IT" dirty="0"/>
              <a:t> </a:t>
            </a:r>
            <a:r>
              <a:rPr lang="it-IT" dirty="0" err="1"/>
              <a:t>gastric</a:t>
            </a:r>
            <a:endParaRPr lang="it-IT" dirty="0"/>
          </a:p>
          <a:p>
            <a:pPr algn="ctr"/>
            <a:r>
              <a:rPr lang="it-IT" dirty="0" err="1"/>
              <a:t>emptying</a:t>
            </a:r>
            <a:endParaRPr lang="it-IT" dirty="0"/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D0D5BCE6-7292-5CE2-5FC0-0483C73CB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228" y="1226912"/>
            <a:ext cx="3733800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7E95FE56-82EA-FFDF-8F4E-212198FAC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9773" y="1204141"/>
            <a:ext cx="352107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riangolo rettangolo 26">
            <a:extLst>
              <a:ext uri="{FF2B5EF4-FFF2-40B4-BE49-F238E27FC236}">
                <a16:creationId xmlns:a16="http://schemas.microsoft.com/office/drawing/2014/main" id="{BC96C01D-AE03-4F25-0437-943EC568ACA4}"/>
              </a:ext>
            </a:extLst>
          </p:cNvPr>
          <p:cNvSpPr/>
          <p:nvPr/>
        </p:nvSpPr>
        <p:spPr>
          <a:xfrm flipH="1">
            <a:off x="1815236" y="3940973"/>
            <a:ext cx="8208912" cy="720080"/>
          </a:xfrm>
          <a:prstGeom prst="rtTriangle">
            <a:avLst/>
          </a:prstGeom>
          <a:solidFill>
            <a:srgbClr val="7030A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8" name="Connettore 2 40">
            <a:extLst>
              <a:ext uri="{FF2B5EF4-FFF2-40B4-BE49-F238E27FC236}">
                <a16:creationId xmlns:a16="http://schemas.microsoft.com/office/drawing/2014/main" id="{F6F201CD-31C7-E768-EC45-4B750965D919}"/>
              </a:ext>
            </a:extLst>
          </p:cNvPr>
          <p:cNvCxnSpPr/>
          <p:nvPr/>
        </p:nvCxnSpPr>
        <p:spPr>
          <a:xfrm>
            <a:off x="5055596" y="2451047"/>
            <a:ext cx="1296144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>
            <a:extLst>
              <a:ext uri="{FF2B5EF4-FFF2-40B4-BE49-F238E27FC236}">
                <a16:creationId xmlns:a16="http://schemas.microsoft.com/office/drawing/2014/main" id="{E04D97AD-B3A7-0444-668B-70C87761B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cxnSp>
        <p:nvCxnSpPr>
          <p:cNvPr id="6" name="Connettore dritto 5">
            <a:extLst>
              <a:ext uri="{FF2B5EF4-FFF2-40B4-BE49-F238E27FC236}">
                <a16:creationId xmlns:a16="http://schemas.microsoft.com/office/drawing/2014/main" id="{F971BB29-3C39-E720-21A2-44A0BB66396A}"/>
              </a:ext>
            </a:extLst>
          </p:cNvPr>
          <p:cNvCxnSpPr>
            <a:cxnSpLocks/>
          </p:cNvCxnSpPr>
          <p:nvPr/>
        </p:nvCxnSpPr>
        <p:spPr>
          <a:xfrm>
            <a:off x="6766560" y="3623310"/>
            <a:ext cx="1463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95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8B576-5C16-379B-6C80-4930B7EA3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A901989B-F820-3494-D296-4DD097B77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17" y="690280"/>
            <a:ext cx="6574519" cy="539258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78D6D12-0B9F-8DD9-27EA-94FE06DCA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7051" y="162357"/>
            <a:ext cx="1029633" cy="37441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526F882-A31D-F567-B841-AA4B5387F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05" y="1275055"/>
            <a:ext cx="5216789" cy="281318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55162D2-3C88-081A-1F91-B6CABDE0BB9C}"/>
              </a:ext>
            </a:extLst>
          </p:cNvPr>
          <p:cNvSpPr txBox="1"/>
          <p:nvPr/>
        </p:nvSpPr>
        <p:spPr>
          <a:xfrm>
            <a:off x="176344" y="6389885"/>
            <a:ext cx="119980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Sarnelli G 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Svarrino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 E. et al. 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guidelines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for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diagnosis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treatment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functional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dyspepsia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- joint consensus from the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Italian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societies of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gastroenterology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and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endoscopy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,.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Dig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Liver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 </a:t>
            </a:r>
            <a:r>
              <a:rPr kumimoji="0" lang="it-IT" sz="1000" b="0" i="0" u="none" strike="noStrike" kern="0" cap="none" spc="0" normalizeH="0" baseline="0" noProof="0" dirty="0" err="1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Dis</a:t>
            </a:r>
            <a:r>
              <a:rPr kumimoji="0" lang="it-IT" sz="1000" b="0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. 2025 Sep;57(9):1730-1747. 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A3C8F700-DD21-B957-81C8-CC651494F6C6}"/>
              </a:ext>
            </a:extLst>
          </p:cNvPr>
          <p:cNvSpPr/>
          <p:nvPr/>
        </p:nvSpPr>
        <p:spPr>
          <a:xfrm>
            <a:off x="7292340" y="2926080"/>
            <a:ext cx="982980" cy="7772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0F7C7E-FB14-E59C-B212-7275FAF24168}"/>
              </a:ext>
            </a:extLst>
          </p:cNvPr>
          <p:cNvSpPr txBox="1"/>
          <p:nvPr/>
        </p:nvSpPr>
        <p:spPr>
          <a:xfrm>
            <a:off x="365682" y="105505"/>
            <a:ext cx="3968972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it-IT" dirty="0"/>
              <a:t>FD </a:t>
            </a:r>
            <a:r>
              <a:rPr lang="it-IT" dirty="0" err="1"/>
              <a:t>guidelines</a:t>
            </a:r>
            <a:r>
              <a:rPr lang="it-IT" dirty="0"/>
              <a:t>: first line</a:t>
            </a:r>
          </a:p>
        </p:txBody>
      </p:sp>
    </p:spTree>
    <p:extLst>
      <p:ext uri="{BB962C8B-B14F-4D97-AF65-F5344CB8AC3E}">
        <p14:creationId xmlns:p14="http://schemas.microsoft.com/office/powerpoint/2010/main" val="308573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27601-E00F-7628-213C-1E563F0A2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67F8EF13-4F7F-5A41-9727-809751321A6B}"/>
              </a:ext>
            </a:extLst>
          </p:cNvPr>
          <p:cNvSpPr/>
          <p:nvPr/>
        </p:nvSpPr>
        <p:spPr>
          <a:xfrm>
            <a:off x="219919" y="4780344"/>
            <a:ext cx="11639615" cy="16857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549E6C9-1009-978C-49BD-C82C7E9AD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01" y="244566"/>
            <a:ext cx="1029633" cy="374412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F89BFE33-2342-7115-4736-837D80074738}"/>
              </a:ext>
            </a:extLst>
          </p:cNvPr>
          <p:cNvSpPr txBox="1"/>
          <p:nvPr/>
        </p:nvSpPr>
        <p:spPr>
          <a:xfrm>
            <a:off x="219919" y="99534"/>
            <a:ext cx="602985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it-IT"/>
            </a:defPPr>
            <a:lvl1pPr>
              <a:defRPr sz="3200">
                <a:solidFill>
                  <a:srgbClr val="22468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it-IT" dirty="0"/>
              <a:t>First-line with </a:t>
            </a:r>
            <a:r>
              <a:rPr lang="it-IT" dirty="0" err="1"/>
              <a:t>numbers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matter</a:t>
            </a:r>
            <a:endParaRPr lang="en-US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E11DF02-8228-3773-BB14-ED8BBFD5B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431" y="1323521"/>
            <a:ext cx="3868124" cy="33406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6DFEED7-5924-3FFD-5FD2-7C9854D19CBA}"/>
              </a:ext>
            </a:extLst>
          </p:cNvPr>
          <p:cNvSpPr txBox="1"/>
          <p:nvPr/>
        </p:nvSpPr>
        <p:spPr>
          <a:xfrm>
            <a:off x="623455" y="6466078"/>
            <a:ext cx="440176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Wauters L, et al. United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European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Gastroenterol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2021.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7E7E17E-F321-30DB-FA17-936A09D9300F}"/>
              </a:ext>
            </a:extLst>
          </p:cNvPr>
          <p:cNvSpPr txBox="1"/>
          <p:nvPr/>
        </p:nvSpPr>
        <p:spPr>
          <a:xfrm>
            <a:off x="7475253" y="6563843"/>
            <a:ext cx="60986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Sarnelli G, et al.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Dig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000" b="0" i="0" u="none" strike="noStrike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</a:t>
            </a:r>
            <a:r>
              <a:rPr lang="it-IT" sz="1000" b="0" i="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2025 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Main graphic">
            <a:extLst>
              <a:ext uri="{FF2B5EF4-FFF2-40B4-BE49-F238E27FC236}">
                <a16:creationId xmlns:a16="http://schemas.microsoft.com/office/drawing/2014/main" id="{36DE6979-7205-E17E-9E4B-5E6EEBA5AF7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432396" y="1346591"/>
            <a:ext cx="4985811" cy="306867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6AE7C9E8-3A9A-B7E7-76B0-FFDB91CA9B6E}"/>
              </a:ext>
            </a:extLst>
          </p:cNvPr>
          <p:cNvSpPr/>
          <p:nvPr/>
        </p:nvSpPr>
        <p:spPr>
          <a:xfrm>
            <a:off x="1461156" y="2252605"/>
            <a:ext cx="1907490" cy="775977"/>
          </a:xfrm>
          <a:prstGeom prst="roundRect">
            <a:avLst/>
          </a:prstGeom>
          <a:solidFill>
            <a:srgbClr val="C4FFC4">
              <a:alpha val="50196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46A7894-806D-AC22-C975-863E8F8971FC}"/>
              </a:ext>
            </a:extLst>
          </p:cNvPr>
          <p:cNvSpPr txBox="1"/>
          <p:nvPr/>
        </p:nvSpPr>
        <p:spPr>
          <a:xfrm>
            <a:off x="7164289" y="5122507"/>
            <a:ext cx="4438050" cy="82394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3000"/>
              </a:lnSpc>
              <a:buFont typeface="Wingdings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4–8 weeks PPI trial (standard dose) → NNT ≈ 11 overall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29861AA-8107-7090-F6B4-9382EE6DBD2B}"/>
              </a:ext>
            </a:extLst>
          </p:cNvPr>
          <p:cNvSpPr txBox="1"/>
          <p:nvPr/>
        </p:nvSpPr>
        <p:spPr>
          <a:xfrm>
            <a:off x="432396" y="5124307"/>
            <a:ext cx="4985811" cy="101566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  <a:defRPr sz="2000"/>
            </a:pP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Test-and-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</a:t>
            </a: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H. pylori  in 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eligible</a:t>
            </a: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→ 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</a:t>
            </a: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</a:t>
            </a:r>
            <a:r>
              <a:rPr lang="it-IT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NNT ≈ 9; 'cure' NNT ≈ 14</a:t>
            </a: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63D881CF-3860-52A4-6C7C-4C9512F69819}"/>
              </a:ext>
            </a:extLst>
          </p:cNvPr>
          <p:cNvSpPr/>
          <p:nvPr/>
        </p:nvSpPr>
        <p:spPr>
          <a:xfrm>
            <a:off x="7876478" y="2458919"/>
            <a:ext cx="1734082" cy="775977"/>
          </a:xfrm>
          <a:prstGeom prst="roundRect">
            <a:avLst/>
          </a:prstGeom>
          <a:solidFill>
            <a:srgbClr val="C4FFC4">
              <a:alpha val="50196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09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65E9A4-B1ED-4746-8771-A3241187EBF0}"/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1345</Words>
  <Application>Microsoft Office PowerPoint</Application>
  <PresentationFormat>Widescreen</PresentationFormat>
  <Paragraphs>176</Paragraphs>
  <Slides>25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25</vt:i4>
      </vt:variant>
    </vt:vector>
  </HeadingPairs>
  <TitlesOfParts>
    <vt:vector size="34" baseType="lpstr">
      <vt:lpstr>Aptos</vt:lpstr>
      <vt:lpstr>Arial</vt:lpstr>
      <vt:lpstr>Calibri</vt:lpstr>
      <vt:lpstr>Courier New</vt:lpstr>
      <vt:lpstr>Helvetica</vt:lpstr>
      <vt:lpstr>Times New Roman</vt:lpstr>
      <vt:lpstr>Wingdings</vt:lpstr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- Lifestyle and diet - Antiecretory - Prokinetics - Serotoninergic and neuromodulators  - New targets and new therapies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36</cp:revision>
  <dcterms:created xsi:type="dcterms:W3CDTF">2025-02-03T13:31:41Z</dcterms:created>
  <dcterms:modified xsi:type="dcterms:W3CDTF">2026-04-16T13:57:58Z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  <property fmtid="{D5CDD505-2E9C-101B-9397-08002B2CF9AE}" pid="4" name="MSIP_Label_2ad0b24d-6422-44b0-b3de-abb3a9e8c81a_Enabled">
    <vt:lpwstr>true</vt:lpwstr>
  </property>
  <property fmtid="{D5CDD505-2E9C-101B-9397-08002B2CF9AE}" pid="5" name="MSIP_Label_2ad0b24d-6422-44b0-b3de-abb3a9e8c81a_SetDate">
    <vt:lpwstr>2026-04-12T10:08:45Z</vt:lpwstr>
  </property>
  <property fmtid="{D5CDD505-2E9C-101B-9397-08002B2CF9AE}" pid="6" name="MSIP_Label_2ad0b24d-6422-44b0-b3de-abb3a9e8c81a_Method">
    <vt:lpwstr>Standard</vt:lpwstr>
  </property>
  <property fmtid="{D5CDD505-2E9C-101B-9397-08002B2CF9AE}" pid="7" name="MSIP_Label_2ad0b24d-6422-44b0-b3de-abb3a9e8c81a_Name">
    <vt:lpwstr>defa4170-0d19-0005-0004-bc88714345d2</vt:lpwstr>
  </property>
  <property fmtid="{D5CDD505-2E9C-101B-9397-08002B2CF9AE}" pid="8" name="MSIP_Label_2ad0b24d-6422-44b0-b3de-abb3a9e8c81a_SiteId">
    <vt:lpwstr>2fcfe26a-bb62-46b0-b1e3-28f9da0c45fd</vt:lpwstr>
  </property>
  <property fmtid="{D5CDD505-2E9C-101B-9397-08002B2CF9AE}" pid="9" name="MSIP_Label_2ad0b24d-6422-44b0-b3de-abb3a9e8c81a_ActionId">
    <vt:lpwstr>f2f9175a-86fc-46cd-a521-e2eaab8bf0b6</vt:lpwstr>
  </property>
  <property fmtid="{D5CDD505-2E9C-101B-9397-08002B2CF9AE}" pid="10" name="MSIP_Label_2ad0b24d-6422-44b0-b3de-abb3a9e8c81a_ContentBits">
    <vt:lpwstr>0</vt:lpwstr>
  </property>
  <property fmtid="{D5CDD505-2E9C-101B-9397-08002B2CF9AE}" pid="11" name="MSIP_Label_2ad0b24d-6422-44b0-b3de-abb3a9e8c81a_Tag">
    <vt:lpwstr>50, 3, 0, 1</vt:lpwstr>
  </property>
</Properties>
</file>